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7" r:id="rId4"/>
    <p:sldId id="278" r:id="rId5"/>
    <p:sldId id="279" r:id="rId6"/>
    <p:sldId id="280" r:id="rId7"/>
    <p:sldId id="281" r:id="rId8"/>
    <p:sldId id="283" r:id="rId9"/>
    <p:sldId id="282" r:id="rId10"/>
    <p:sldId id="284" r:id="rId11"/>
    <p:sldId id="286" r:id="rId12"/>
    <p:sldId id="287" r:id="rId13"/>
    <p:sldId id="288" r:id="rId14"/>
    <p:sldId id="290" r:id="rId15"/>
    <p:sldId id="289" r:id="rId16"/>
    <p:sldId id="294" r:id="rId17"/>
    <p:sldId id="291" r:id="rId18"/>
    <p:sldId id="292" r:id="rId19"/>
    <p:sldId id="293" r:id="rId20"/>
    <p:sldId id="339" r:id="rId21"/>
    <p:sldId id="296" r:id="rId22"/>
    <p:sldId id="298" r:id="rId23"/>
    <p:sldId id="300" r:id="rId24"/>
    <p:sldId id="302" r:id="rId25"/>
    <p:sldId id="309" r:id="rId26"/>
    <p:sldId id="299" r:id="rId27"/>
    <p:sldId id="301" r:id="rId28"/>
    <p:sldId id="303" r:id="rId29"/>
    <p:sldId id="304" r:id="rId30"/>
    <p:sldId id="305" r:id="rId31"/>
    <p:sldId id="310" r:id="rId32"/>
    <p:sldId id="306" r:id="rId33"/>
    <p:sldId id="307" r:id="rId34"/>
    <p:sldId id="311" r:id="rId35"/>
    <p:sldId id="312" r:id="rId36"/>
    <p:sldId id="313" r:id="rId37"/>
    <p:sldId id="308" r:id="rId38"/>
    <p:sldId id="314" r:id="rId39"/>
    <p:sldId id="315" r:id="rId40"/>
    <p:sldId id="316" r:id="rId41"/>
    <p:sldId id="317" r:id="rId42"/>
    <p:sldId id="318" r:id="rId43"/>
    <p:sldId id="319" r:id="rId44"/>
    <p:sldId id="320" r:id="rId45"/>
    <p:sldId id="340" r:id="rId46"/>
    <p:sldId id="341" r:id="rId47"/>
    <p:sldId id="321" r:id="rId48"/>
    <p:sldId id="322" r:id="rId49"/>
    <p:sldId id="323" r:id="rId50"/>
    <p:sldId id="326" r:id="rId51"/>
    <p:sldId id="324" r:id="rId52"/>
    <p:sldId id="327" r:id="rId53"/>
    <p:sldId id="328" r:id="rId54"/>
    <p:sldId id="329" r:id="rId55"/>
    <p:sldId id="330" r:id="rId56"/>
    <p:sldId id="335" r:id="rId57"/>
    <p:sldId id="336" r:id="rId58"/>
    <p:sldId id="331" r:id="rId59"/>
    <p:sldId id="332" r:id="rId60"/>
    <p:sldId id="333" r:id="rId61"/>
    <p:sldId id="337" r:id="rId62"/>
    <p:sldId id="338" r:id="rId63"/>
    <p:sldId id="272" r:id="rId64"/>
    <p:sldId id="268" r:id="rId65"/>
    <p:sldId id="269" r:id="rId66"/>
    <p:sldId id="270" r:id="rId67"/>
    <p:sldId id="267" r:id="rId68"/>
    <p:sldId id="271" r:id="rId69"/>
    <p:sldId id="273" r:id="rId7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4" d="100"/>
          <a:sy n="114" d="100"/>
        </p:scale>
        <p:origin x="144" y="96"/>
      </p:cViewPr>
      <p:guideLst>
        <p:guide orient="horz" pos="2160"/>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3CBD2C-393E-4B18-9855-14F5FCDE438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6DA7D89-8DD4-4A9F-9C1F-C3B30501CD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3C513B5-C0E4-4DD8-875F-21C375F0B969}"/>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4EFF2AFA-4EFB-4C9C-9B3A-9841C41F71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05C3C72-DD1F-4647-B38F-2EADF1D8DFC1}"/>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372582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6C3DB-8F8D-4496-9D95-75CFF6C5D9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DA958D-17B2-4245-A929-C418E9AE170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7C8161D-26AD-4722-A79B-BC29D8E5E130}"/>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DC4777AE-6113-4FF7-9CF6-52ED8862A1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B2814E-87A7-4836-9A97-8C6CFA4E869D}"/>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823155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9F62176-ED4B-4930-B1A1-84575295FF8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E8241C-4D1F-436C-BA50-844DE96D52C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77500BB-12F9-4277-A83A-16B42FEED06C}"/>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88BC0E25-BF91-4AB7-9A55-BF6A50CCAB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6790A27-483C-4BB4-8D5D-B806EE98CA08}"/>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9614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A7670-7B8A-4B4B-B252-A49328629DB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DE7B118-E525-4560-B7C5-5A4CA5041A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52EF097-55F0-4900-A9B5-984AFD3CD0E8}"/>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8B5CC61B-2823-43B4-8B69-D4BC6C23E9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2282B2-A130-4EC0-A3CE-42C1984AD12B}"/>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336225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4B659-DF53-48EC-81A8-73EEA16FF57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30B88D-C756-4E0B-96A2-ACFE8A11B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5CD25BB-ED1E-4E84-BC09-3F7C4B9DAFA7}"/>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56FF2F66-F325-471C-8470-475939DCEE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0C64072-7A8E-48FD-9F59-03FDC09180F4}"/>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88382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87D6CC-17F1-4883-BD7D-70CBBDDF996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24F119-2AC8-470E-A71B-502A84856ED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861EA48-057B-45D0-B931-665FD32C307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93C5CAA-A74F-4E65-9157-E5EDCEE07647}"/>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6" name="フッター プレースホルダー 5">
            <a:extLst>
              <a:ext uri="{FF2B5EF4-FFF2-40B4-BE49-F238E27FC236}">
                <a16:creationId xmlns:a16="http://schemas.microsoft.com/office/drawing/2014/main" id="{3BAEA763-8790-461B-AD8A-DB5F9B1ED93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36BECD-3AF8-4E87-9408-D6399A2BC8D7}"/>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377529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2FE176-5EE3-4AF1-8A05-EA6A4FA4260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EE3FA-B2E1-418C-9F66-FD0826BFBD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D8BFFE5-E5FD-4E51-B2A7-76E467CB463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1E5E84F-73FD-4914-A858-1D486DDBD0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9FF5B23-CC6F-4E42-A0CC-DF1A6829CBB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9CCAE8-057C-49EE-87A1-46B4B7CF2D33}"/>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8" name="フッター プレースホルダー 7">
            <a:extLst>
              <a:ext uri="{FF2B5EF4-FFF2-40B4-BE49-F238E27FC236}">
                <a16:creationId xmlns:a16="http://schemas.microsoft.com/office/drawing/2014/main" id="{A1AE4E5C-4552-4099-952F-76E5AE441FD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CE269F-09AB-4CD8-A6F1-4091D2251E87}"/>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7741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AF699-63CE-4C01-B3E8-0E5D0052840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89B120-334D-4F3A-B8F3-733EACDBE54D}"/>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4" name="フッター プレースホルダー 3">
            <a:extLst>
              <a:ext uri="{FF2B5EF4-FFF2-40B4-BE49-F238E27FC236}">
                <a16:creationId xmlns:a16="http://schemas.microsoft.com/office/drawing/2014/main" id="{489D98AE-58EB-42B7-8F4B-AAE7F22DBD8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13C4C4F-E39A-4A69-A604-79354D17693A}"/>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03535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428318-8D6B-442D-9AA9-88106093A1E1}"/>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3" name="フッター プレースホルダー 2">
            <a:extLst>
              <a:ext uri="{FF2B5EF4-FFF2-40B4-BE49-F238E27FC236}">
                <a16:creationId xmlns:a16="http://schemas.microsoft.com/office/drawing/2014/main" id="{4011D333-CF0F-4756-BEFB-0DBB9A0D650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D7FA22-3BE9-4C80-9FB2-7FDE5FD2FFC0}"/>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135043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24A87-24B9-41FE-8AFC-F3171F2F5C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7125FA-0DEC-4C91-A010-AF994AC379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84CAE6C-3C75-48AD-BFFE-60A166FDD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59F86EA-D65B-47E1-ADF3-C96F90696F38}"/>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6" name="フッター プレースホルダー 5">
            <a:extLst>
              <a:ext uri="{FF2B5EF4-FFF2-40B4-BE49-F238E27FC236}">
                <a16:creationId xmlns:a16="http://schemas.microsoft.com/office/drawing/2014/main" id="{FC69C804-C777-410E-B24D-1AC6D57FA5F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0BAE833-66D3-4CE6-9D89-7452AC0D46C9}"/>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205481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765CB-F407-4AF1-88FC-8D6C10E9F02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47CC4FA-D0BB-48BE-A7CA-F2F578C6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278EF51-392F-4589-9661-D02BB5D64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1C23C5-E032-4966-8B97-4F9A5507BA25}"/>
              </a:ext>
            </a:extLst>
          </p:cNvPr>
          <p:cNvSpPr>
            <a:spLocks noGrp="1"/>
          </p:cNvSpPr>
          <p:nvPr>
            <p:ph type="dt" sz="half" idx="10"/>
          </p:nvPr>
        </p:nvSpPr>
        <p:spPr/>
        <p:txBody>
          <a:bodyPr/>
          <a:lstStyle/>
          <a:p>
            <a:fld id="{2973EBD5-7F00-405F-B991-B4C5EC497ED9}" type="datetimeFigureOut">
              <a:rPr kumimoji="1" lang="ja-JP" altLang="en-US" smtClean="0"/>
              <a:t>2022/12/10</a:t>
            </a:fld>
            <a:endParaRPr kumimoji="1" lang="ja-JP" altLang="en-US"/>
          </a:p>
        </p:txBody>
      </p:sp>
      <p:sp>
        <p:nvSpPr>
          <p:cNvPr id="6" name="フッター プレースホルダー 5">
            <a:extLst>
              <a:ext uri="{FF2B5EF4-FFF2-40B4-BE49-F238E27FC236}">
                <a16:creationId xmlns:a16="http://schemas.microsoft.com/office/drawing/2014/main" id="{FAA744DA-5CD8-4002-B437-6CFB2FB4D2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7AC579-7F5B-48DB-891A-8FB11CB7461E}"/>
              </a:ext>
            </a:extLst>
          </p:cNvPr>
          <p:cNvSpPr>
            <a:spLocks noGrp="1"/>
          </p:cNvSpPr>
          <p:nvPr>
            <p:ph type="sldNum" sz="quarter" idx="12"/>
          </p:nvPr>
        </p:nvSpPr>
        <p:spPr/>
        <p:txBody>
          <a:body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295464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4BC18C7-63DF-414F-8F27-82E33EAD2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FB1829-7DF0-4B1E-AFD3-367265E74D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D2436E-C48E-49B1-A2A1-05A2D31E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3EBD5-7F00-405F-B991-B4C5EC497ED9}" type="datetimeFigureOut">
              <a:rPr kumimoji="1" lang="ja-JP" altLang="en-US" smtClean="0"/>
              <a:t>2022/12/10</a:t>
            </a:fld>
            <a:endParaRPr kumimoji="1" lang="ja-JP" altLang="en-US"/>
          </a:p>
        </p:txBody>
      </p:sp>
      <p:sp>
        <p:nvSpPr>
          <p:cNvPr id="5" name="フッター プレースホルダー 4">
            <a:extLst>
              <a:ext uri="{FF2B5EF4-FFF2-40B4-BE49-F238E27FC236}">
                <a16:creationId xmlns:a16="http://schemas.microsoft.com/office/drawing/2014/main" id="{BE8B2F04-4F9F-4E20-9FB5-7CA4A4AB3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8ED7EF2-62DF-415B-9898-5DC2F69369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21455-A2EF-4964-A4EC-5B543DA5499C}" type="slidenum">
              <a:rPr kumimoji="1" lang="ja-JP" altLang="en-US" smtClean="0"/>
              <a:t>‹#›</a:t>
            </a:fld>
            <a:endParaRPr kumimoji="1" lang="ja-JP" altLang="en-US"/>
          </a:p>
        </p:txBody>
      </p:sp>
    </p:spTree>
    <p:extLst>
      <p:ext uri="{BB962C8B-B14F-4D97-AF65-F5344CB8AC3E}">
        <p14:creationId xmlns:p14="http://schemas.microsoft.com/office/powerpoint/2010/main" val="3083384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oumu.blog.fc2.com/blog-category-1.html" TargetMode="External"/><Relationship Id="rId2" Type="http://schemas.openxmlformats.org/officeDocument/2006/relationships/hyperlink" Target="https://yukblog.net/stm32cubeide-startup/#STM32CubeIDE-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blog.livedoor.jp/tec_kanpaku/archives/24986973.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s://www.stmcu.jp/design/document/users_manual/5225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st.com/resource/en/user_manual/dm00173145-description-of-stm32l4l4-hal-and-lowlayer-drivers-stmicroelectronics.pdf" TargetMode="External"/><Relationship Id="rId2" Type="http://schemas.openxmlformats.org/officeDocument/2006/relationships/hyperlink" Target="https://www.st.com/resource/en/reference_manual/rm0394-stm32l41xxx42xxx43xxx44xxx45xxx46xxx-advanced-armbased-32bit-mcus-stmicroelectronics.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t.com/ja/development-tools/stm32cubeide.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eng-entrance.com/teraterm-instal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kizukidenshi.com/download/ds/sitronix/st7032.pdf" TargetMode="External"/><Relationship Id="rId2" Type="http://schemas.openxmlformats.org/officeDocument/2006/relationships/hyperlink" Target="https://akizukidenshi.com/download/ds/xiamen/AQM0802.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qiita.com/forest1/items/30a0fe08dd256a247ff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4DC23-6D29-494E-BAC0-7DA6FD769C82}"/>
              </a:ext>
            </a:extLst>
          </p:cNvPr>
          <p:cNvSpPr>
            <a:spLocks noGrp="1"/>
          </p:cNvSpPr>
          <p:nvPr>
            <p:ph type="ctrTitle"/>
          </p:nvPr>
        </p:nvSpPr>
        <p:spPr/>
        <p:txBody>
          <a:bodyPr/>
          <a:lstStyle/>
          <a:p>
            <a:r>
              <a:rPr kumimoji="1" lang="ja-JP" altLang="en-US" dirty="0"/>
              <a:t>総合開発環境</a:t>
            </a:r>
          </a:p>
        </p:txBody>
      </p:sp>
      <p:sp>
        <p:nvSpPr>
          <p:cNvPr id="3" name="字幕 2">
            <a:extLst>
              <a:ext uri="{FF2B5EF4-FFF2-40B4-BE49-F238E27FC236}">
                <a16:creationId xmlns:a16="http://schemas.microsoft.com/office/drawing/2014/main" id="{FA50E83D-F3D5-4CC9-9DED-7AFD13360A70}"/>
              </a:ext>
            </a:extLst>
          </p:cNvPr>
          <p:cNvSpPr>
            <a:spLocks noGrp="1"/>
          </p:cNvSpPr>
          <p:nvPr>
            <p:ph type="subTitle" idx="1"/>
          </p:nvPr>
        </p:nvSpPr>
        <p:spPr/>
        <p:txBody>
          <a:bodyPr/>
          <a:lstStyle/>
          <a:p>
            <a:r>
              <a:rPr kumimoji="1" lang="ja-JP" altLang="en-US" dirty="0"/>
              <a:t>福田真悟</a:t>
            </a:r>
          </a:p>
        </p:txBody>
      </p:sp>
    </p:spTree>
    <p:extLst>
      <p:ext uri="{BB962C8B-B14F-4D97-AF65-F5344CB8AC3E}">
        <p14:creationId xmlns:p14="http://schemas.microsoft.com/office/powerpoint/2010/main" val="387788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451C9E-AC55-6147-1004-8C90FE657251}"/>
              </a:ext>
            </a:extLst>
          </p:cNvPr>
          <p:cNvSpPr>
            <a:spLocks noGrp="1"/>
          </p:cNvSpPr>
          <p:nvPr>
            <p:ph type="title"/>
          </p:nvPr>
        </p:nvSpPr>
        <p:spPr>
          <a:xfrm>
            <a:off x="838200" y="365125"/>
            <a:ext cx="11049000" cy="1325563"/>
          </a:xfrm>
        </p:spPr>
        <p:txBody>
          <a:bodyPr/>
          <a:lstStyle/>
          <a:p>
            <a:r>
              <a:rPr lang="ja-JP" altLang="en-US" dirty="0"/>
              <a:t>画面説明</a:t>
            </a:r>
            <a:r>
              <a:rPr lang="en-US" altLang="ja-JP" dirty="0"/>
              <a:t>:</a:t>
            </a:r>
            <a:r>
              <a:rPr lang="en-US" altLang="ja-JP" dirty="0" err="1"/>
              <a:t>cubeMX</a:t>
            </a:r>
            <a:r>
              <a:rPr lang="en-US" altLang="ja-JP" dirty="0"/>
              <a:t>(Pinout &amp; Configuration)</a:t>
            </a:r>
            <a:endParaRPr kumimoji="1" lang="ja-JP" altLang="en-US" dirty="0"/>
          </a:p>
        </p:txBody>
      </p:sp>
      <p:pic>
        <p:nvPicPr>
          <p:cNvPr id="4" name="コンテンツ プレースホルダー 4">
            <a:extLst>
              <a:ext uri="{FF2B5EF4-FFF2-40B4-BE49-F238E27FC236}">
                <a16:creationId xmlns:a16="http://schemas.microsoft.com/office/drawing/2014/main" id="{F8E25BE0-D86C-A1C5-479D-EA6A22B68DA8}"/>
              </a:ext>
            </a:extLst>
          </p:cNvPr>
          <p:cNvPicPr>
            <a:picLocks noGrp="1" noChangeAspect="1"/>
          </p:cNvPicPr>
          <p:nvPr>
            <p:ph idx="1"/>
          </p:nvPr>
        </p:nvPicPr>
        <p:blipFill>
          <a:blip r:embed="rId2"/>
          <a:stretch>
            <a:fillRect/>
          </a:stretch>
        </p:blipFill>
        <p:spPr>
          <a:xfrm>
            <a:off x="838200" y="1990884"/>
            <a:ext cx="8469187" cy="4592260"/>
          </a:xfrm>
        </p:spPr>
      </p:pic>
      <p:sp>
        <p:nvSpPr>
          <p:cNvPr id="5" name="楕円 4">
            <a:extLst>
              <a:ext uri="{FF2B5EF4-FFF2-40B4-BE49-F238E27FC236}">
                <a16:creationId xmlns:a16="http://schemas.microsoft.com/office/drawing/2014/main" id="{C00C646F-18BC-E775-4611-4F3FA404BB34}"/>
              </a:ext>
            </a:extLst>
          </p:cNvPr>
          <p:cNvSpPr/>
          <p:nvPr/>
        </p:nvSpPr>
        <p:spPr>
          <a:xfrm>
            <a:off x="1586204" y="2918050"/>
            <a:ext cx="2006082" cy="325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53A9BE0E-C707-8080-5B15-88088C630145}"/>
              </a:ext>
            </a:extLst>
          </p:cNvPr>
          <p:cNvSpPr/>
          <p:nvPr/>
        </p:nvSpPr>
        <p:spPr>
          <a:xfrm rot="19553749">
            <a:off x="2601335" y="1746563"/>
            <a:ext cx="1030077"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235AA30-AAC3-62E0-226E-6D80AF5FB0EF}"/>
              </a:ext>
            </a:extLst>
          </p:cNvPr>
          <p:cNvSpPr txBox="1"/>
          <p:nvPr/>
        </p:nvSpPr>
        <p:spPr>
          <a:xfrm>
            <a:off x="3816991" y="1404608"/>
            <a:ext cx="2088859" cy="369332"/>
          </a:xfrm>
          <a:prstGeom prst="rect">
            <a:avLst/>
          </a:prstGeom>
          <a:noFill/>
        </p:spPr>
        <p:txBody>
          <a:bodyPr wrap="square" rtlCol="0">
            <a:spAutoFit/>
          </a:bodyPr>
          <a:lstStyle/>
          <a:p>
            <a:r>
              <a:rPr lang="en-US" altLang="ja-JP" b="0" i="0" dirty="0">
                <a:solidFill>
                  <a:srgbClr val="202124"/>
                </a:solidFill>
                <a:effectLst/>
                <a:latin typeface="arial" panose="020B0604020202020204" pitchFamily="34" charset="0"/>
              </a:rPr>
              <a:t>Pin</a:t>
            </a:r>
            <a:r>
              <a:rPr lang="ja-JP" altLang="en-US" b="0" i="0" dirty="0">
                <a:solidFill>
                  <a:srgbClr val="202124"/>
                </a:solidFill>
                <a:effectLst/>
                <a:latin typeface="arial" panose="020B0604020202020204" pitchFamily="34" charset="0"/>
              </a:rPr>
              <a:t>の構成</a:t>
            </a:r>
            <a:r>
              <a:rPr kumimoji="1" lang="ja-JP" altLang="en-US" dirty="0"/>
              <a:t>設定</a:t>
            </a:r>
          </a:p>
        </p:txBody>
      </p:sp>
      <p:sp>
        <p:nvSpPr>
          <p:cNvPr id="11" name="楕円 10">
            <a:extLst>
              <a:ext uri="{FF2B5EF4-FFF2-40B4-BE49-F238E27FC236}">
                <a16:creationId xmlns:a16="http://schemas.microsoft.com/office/drawing/2014/main" id="{A9B44E31-D1C8-B395-6D7E-968359DCAB68}"/>
              </a:ext>
            </a:extLst>
          </p:cNvPr>
          <p:cNvSpPr/>
          <p:nvPr/>
        </p:nvSpPr>
        <p:spPr>
          <a:xfrm>
            <a:off x="3965852" y="3155394"/>
            <a:ext cx="4271706" cy="3154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6C79C594-80E1-7632-47CA-1D8C5691370C}"/>
              </a:ext>
            </a:extLst>
          </p:cNvPr>
          <p:cNvSpPr/>
          <p:nvPr/>
        </p:nvSpPr>
        <p:spPr>
          <a:xfrm>
            <a:off x="8464093" y="4543389"/>
            <a:ext cx="1030077"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E65BD1C-6152-6821-DC87-1FE59B01BB10}"/>
              </a:ext>
            </a:extLst>
          </p:cNvPr>
          <p:cNvSpPr txBox="1"/>
          <p:nvPr/>
        </p:nvSpPr>
        <p:spPr>
          <a:xfrm>
            <a:off x="9533922" y="4548409"/>
            <a:ext cx="1831288" cy="369332"/>
          </a:xfrm>
          <a:prstGeom prst="rect">
            <a:avLst/>
          </a:prstGeom>
          <a:noFill/>
        </p:spPr>
        <p:txBody>
          <a:bodyPr wrap="square" rtlCol="0">
            <a:spAutoFit/>
          </a:bodyPr>
          <a:lstStyle/>
          <a:p>
            <a:r>
              <a:rPr kumimoji="1" lang="en-US" altLang="ja-JP" dirty="0"/>
              <a:t>Pin</a:t>
            </a:r>
            <a:r>
              <a:rPr kumimoji="1" lang="ja-JP" altLang="en-US" dirty="0"/>
              <a:t>配置の設定</a:t>
            </a:r>
          </a:p>
        </p:txBody>
      </p:sp>
      <p:sp>
        <p:nvSpPr>
          <p:cNvPr id="14" name="楕円 13">
            <a:extLst>
              <a:ext uri="{FF2B5EF4-FFF2-40B4-BE49-F238E27FC236}">
                <a16:creationId xmlns:a16="http://schemas.microsoft.com/office/drawing/2014/main" id="{D50A5132-52DA-754F-C60F-59C810F98B77}"/>
              </a:ext>
            </a:extLst>
          </p:cNvPr>
          <p:cNvSpPr/>
          <p:nvPr/>
        </p:nvSpPr>
        <p:spPr>
          <a:xfrm>
            <a:off x="1921079" y="2580486"/>
            <a:ext cx="1722423" cy="1711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DBD7BB4-4330-F652-16D4-73C824B8F2D2}"/>
              </a:ext>
            </a:extLst>
          </p:cNvPr>
          <p:cNvSpPr txBox="1"/>
          <p:nvPr/>
        </p:nvSpPr>
        <p:spPr>
          <a:xfrm>
            <a:off x="9773173" y="2751589"/>
            <a:ext cx="1954636" cy="646331"/>
          </a:xfrm>
          <a:prstGeom prst="rect">
            <a:avLst/>
          </a:prstGeom>
          <a:noFill/>
        </p:spPr>
        <p:txBody>
          <a:bodyPr wrap="square" rtlCol="0">
            <a:spAutoFit/>
          </a:bodyPr>
          <a:lstStyle/>
          <a:p>
            <a:r>
              <a:rPr kumimoji="1" lang="en-US" altLang="ja-JP" dirty="0" err="1"/>
              <a:t>Ctrl+S</a:t>
            </a:r>
            <a:r>
              <a:rPr kumimoji="1" lang="ja-JP" altLang="en-US" dirty="0"/>
              <a:t>でコードが生成される</a:t>
            </a:r>
          </a:p>
        </p:txBody>
      </p:sp>
    </p:spTree>
    <p:extLst>
      <p:ext uri="{BB962C8B-B14F-4D97-AF65-F5344CB8AC3E}">
        <p14:creationId xmlns:p14="http://schemas.microsoft.com/office/powerpoint/2010/main" val="1667515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76B7F39-6A2D-EDD7-AC2C-E89235BB1C16}"/>
              </a:ext>
            </a:extLst>
          </p:cNvPr>
          <p:cNvPicPr>
            <a:picLocks noGrp="1" noChangeAspect="1"/>
          </p:cNvPicPr>
          <p:nvPr>
            <p:ph idx="1"/>
          </p:nvPr>
        </p:nvPicPr>
        <p:blipFill>
          <a:blip r:embed="rId2"/>
          <a:stretch>
            <a:fillRect/>
          </a:stretch>
        </p:blipFill>
        <p:spPr>
          <a:xfrm>
            <a:off x="459508" y="1951460"/>
            <a:ext cx="8018054" cy="4351338"/>
          </a:xfrm>
        </p:spPr>
      </p:pic>
      <p:sp>
        <p:nvSpPr>
          <p:cNvPr id="2" name="タイトル 1">
            <a:extLst>
              <a:ext uri="{FF2B5EF4-FFF2-40B4-BE49-F238E27FC236}">
                <a16:creationId xmlns:a16="http://schemas.microsoft.com/office/drawing/2014/main" id="{F9451C9E-AC55-6147-1004-8C90FE657251}"/>
              </a:ext>
            </a:extLst>
          </p:cNvPr>
          <p:cNvSpPr>
            <a:spLocks noGrp="1"/>
          </p:cNvSpPr>
          <p:nvPr>
            <p:ph type="title"/>
          </p:nvPr>
        </p:nvSpPr>
        <p:spPr/>
        <p:txBody>
          <a:bodyPr/>
          <a:lstStyle/>
          <a:p>
            <a:r>
              <a:rPr lang="ja-JP" altLang="en-US" dirty="0"/>
              <a:t>画面説明</a:t>
            </a:r>
            <a:r>
              <a:rPr lang="en-US" altLang="ja-JP" dirty="0"/>
              <a:t>: </a:t>
            </a:r>
            <a:r>
              <a:rPr lang="en-US" altLang="ja-JP" dirty="0" err="1"/>
              <a:t>cubeMX</a:t>
            </a:r>
            <a:r>
              <a:rPr lang="en-US" altLang="ja-JP" dirty="0"/>
              <a:t>(Clock Configuration)</a:t>
            </a:r>
            <a:endParaRPr kumimoji="1" lang="ja-JP" altLang="en-US" dirty="0"/>
          </a:p>
        </p:txBody>
      </p:sp>
      <p:sp>
        <p:nvSpPr>
          <p:cNvPr id="5" name="楕円 4">
            <a:extLst>
              <a:ext uri="{FF2B5EF4-FFF2-40B4-BE49-F238E27FC236}">
                <a16:creationId xmlns:a16="http://schemas.microsoft.com/office/drawing/2014/main" id="{C00C646F-18BC-E775-4611-4F3FA404BB34}"/>
              </a:ext>
            </a:extLst>
          </p:cNvPr>
          <p:cNvSpPr/>
          <p:nvPr/>
        </p:nvSpPr>
        <p:spPr>
          <a:xfrm>
            <a:off x="2225987" y="3273741"/>
            <a:ext cx="4932726" cy="2451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53A9BE0E-C707-8080-5B15-88088C630145}"/>
              </a:ext>
            </a:extLst>
          </p:cNvPr>
          <p:cNvSpPr/>
          <p:nvPr/>
        </p:nvSpPr>
        <p:spPr>
          <a:xfrm rot="21275679">
            <a:off x="7179861" y="3475368"/>
            <a:ext cx="1867925"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E65BD1C-6152-6821-DC87-1FE59B01BB10}"/>
              </a:ext>
            </a:extLst>
          </p:cNvPr>
          <p:cNvSpPr txBox="1"/>
          <p:nvPr/>
        </p:nvSpPr>
        <p:spPr>
          <a:xfrm>
            <a:off x="9190451" y="3429000"/>
            <a:ext cx="1831288" cy="369332"/>
          </a:xfrm>
          <a:prstGeom prst="rect">
            <a:avLst/>
          </a:prstGeom>
          <a:noFill/>
        </p:spPr>
        <p:txBody>
          <a:bodyPr wrap="square" rtlCol="0">
            <a:spAutoFit/>
          </a:bodyPr>
          <a:lstStyle/>
          <a:p>
            <a:r>
              <a:rPr kumimoji="1" lang="ja-JP" altLang="en-US" dirty="0"/>
              <a:t>クロックの設定</a:t>
            </a:r>
          </a:p>
        </p:txBody>
      </p:sp>
      <p:sp>
        <p:nvSpPr>
          <p:cNvPr id="14" name="楕円 13">
            <a:extLst>
              <a:ext uri="{FF2B5EF4-FFF2-40B4-BE49-F238E27FC236}">
                <a16:creationId xmlns:a16="http://schemas.microsoft.com/office/drawing/2014/main" id="{D50A5132-52DA-754F-C60F-59C810F98B77}"/>
              </a:ext>
            </a:extLst>
          </p:cNvPr>
          <p:cNvSpPr/>
          <p:nvPr/>
        </p:nvSpPr>
        <p:spPr>
          <a:xfrm>
            <a:off x="3523377" y="2555008"/>
            <a:ext cx="1241570" cy="1409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3231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67A30585-EFB7-C88C-E007-7FD11D1D19DE}"/>
              </a:ext>
            </a:extLst>
          </p:cNvPr>
          <p:cNvPicPr>
            <a:picLocks noGrp="1" noChangeAspect="1"/>
          </p:cNvPicPr>
          <p:nvPr>
            <p:ph idx="1"/>
          </p:nvPr>
        </p:nvPicPr>
        <p:blipFill>
          <a:blip r:embed="rId2"/>
          <a:stretch>
            <a:fillRect/>
          </a:stretch>
        </p:blipFill>
        <p:spPr>
          <a:xfrm>
            <a:off x="446273" y="1817390"/>
            <a:ext cx="8017820" cy="4351338"/>
          </a:xfrm>
        </p:spPr>
      </p:pic>
      <p:sp>
        <p:nvSpPr>
          <p:cNvPr id="2" name="タイトル 1">
            <a:extLst>
              <a:ext uri="{FF2B5EF4-FFF2-40B4-BE49-F238E27FC236}">
                <a16:creationId xmlns:a16="http://schemas.microsoft.com/office/drawing/2014/main" id="{F9451C9E-AC55-6147-1004-8C90FE657251}"/>
              </a:ext>
            </a:extLst>
          </p:cNvPr>
          <p:cNvSpPr>
            <a:spLocks noGrp="1"/>
          </p:cNvSpPr>
          <p:nvPr>
            <p:ph type="title"/>
          </p:nvPr>
        </p:nvSpPr>
        <p:spPr/>
        <p:txBody>
          <a:bodyPr/>
          <a:lstStyle/>
          <a:p>
            <a:r>
              <a:rPr lang="ja-JP" altLang="en-US" dirty="0"/>
              <a:t>画面説明</a:t>
            </a:r>
            <a:r>
              <a:rPr lang="en-US" altLang="ja-JP" dirty="0"/>
              <a:t>: </a:t>
            </a:r>
            <a:r>
              <a:rPr lang="en-US" altLang="ja-JP" dirty="0" err="1"/>
              <a:t>cubeMX</a:t>
            </a:r>
            <a:r>
              <a:rPr lang="en-US" altLang="ja-JP" dirty="0"/>
              <a:t>(Project Manger)</a:t>
            </a:r>
            <a:endParaRPr kumimoji="1" lang="ja-JP" altLang="en-US" dirty="0"/>
          </a:p>
        </p:txBody>
      </p:sp>
      <p:sp>
        <p:nvSpPr>
          <p:cNvPr id="7" name="テキスト ボックス 6">
            <a:extLst>
              <a:ext uri="{FF2B5EF4-FFF2-40B4-BE49-F238E27FC236}">
                <a16:creationId xmlns:a16="http://schemas.microsoft.com/office/drawing/2014/main" id="{8235AA30-AAC3-62E0-226E-6D80AF5FB0EF}"/>
              </a:ext>
            </a:extLst>
          </p:cNvPr>
          <p:cNvSpPr txBox="1"/>
          <p:nvPr/>
        </p:nvSpPr>
        <p:spPr>
          <a:xfrm>
            <a:off x="3816991" y="1404608"/>
            <a:ext cx="2088859" cy="369332"/>
          </a:xfrm>
          <a:prstGeom prst="rect">
            <a:avLst/>
          </a:prstGeom>
          <a:noFill/>
        </p:spPr>
        <p:txBody>
          <a:bodyPr wrap="square" rtlCol="0">
            <a:spAutoFit/>
          </a:bodyPr>
          <a:lstStyle/>
          <a:p>
            <a:r>
              <a:rPr lang="en-US" altLang="ja-JP" b="0" i="0" dirty="0">
                <a:solidFill>
                  <a:srgbClr val="202124"/>
                </a:solidFill>
                <a:effectLst/>
                <a:latin typeface="arial" panose="020B0604020202020204" pitchFamily="34" charset="0"/>
              </a:rPr>
              <a:t>Pin</a:t>
            </a:r>
            <a:r>
              <a:rPr lang="ja-JP" altLang="en-US" b="0" i="0" dirty="0">
                <a:solidFill>
                  <a:srgbClr val="202124"/>
                </a:solidFill>
                <a:effectLst/>
                <a:latin typeface="arial" panose="020B0604020202020204" pitchFamily="34" charset="0"/>
              </a:rPr>
              <a:t>の構成</a:t>
            </a:r>
            <a:r>
              <a:rPr kumimoji="1" lang="ja-JP" altLang="en-US" dirty="0"/>
              <a:t>設定</a:t>
            </a:r>
          </a:p>
        </p:txBody>
      </p:sp>
      <p:sp>
        <p:nvSpPr>
          <p:cNvPr id="12" name="矢印: 右 11">
            <a:extLst>
              <a:ext uri="{FF2B5EF4-FFF2-40B4-BE49-F238E27FC236}">
                <a16:creationId xmlns:a16="http://schemas.microsoft.com/office/drawing/2014/main" id="{6C79C594-80E1-7632-47CA-1D8C5691370C}"/>
              </a:ext>
            </a:extLst>
          </p:cNvPr>
          <p:cNvSpPr/>
          <p:nvPr/>
        </p:nvSpPr>
        <p:spPr>
          <a:xfrm>
            <a:off x="8464093" y="4543389"/>
            <a:ext cx="1030077"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E65BD1C-6152-6821-DC87-1FE59B01BB10}"/>
              </a:ext>
            </a:extLst>
          </p:cNvPr>
          <p:cNvSpPr txBox="1"/>
          <p:nvPr/>
        </p:nvSpPr>
        <p:spPr>
          <a:xfrm>
            <a:off x="9533922" y="4548409"/>
            <a:ext cx="1831288" cy="369332"/>
          </a:xfrm>
          <a:prstGeom prst="rect">
            <a:avLst/>
          </a:prstGeom>
          <a:noFill/>
        </p:spPr>
        <p:txBody>
          <a:bodyPr wrap="square" rtlCol="0">
            <a:spAutoFit/>
          </a:bodyPr>
          <a:lstStyle/>
          <a:p>
            <a:r>
              <a:rPr lang="ja-JP" altLang="en-US" dirty="0"/>
              <a:t>諸</a:t>
            </a:r>
            <a:r>
              <a:rPr kumimoji="1" lang="ja-JP" altLang="en-US" dirty="0"/>
              <a:t>設定の画面</a:t>
            </a:r>
          </a:p>
        </p:txBody>
      </p:sp>
      <p:sp>
        <p:nvSpPr>
          <p:cNvPr id="14" name="楕円 13">
            <a:extLst>
              <a:ext uri="{FF2B5EF4-FFF2-40B4-BE49-F238E27FC236}">
                <a16:creationId xmlns:a16="http://schemas.microsoft.com/office/drawing/2014/main" id="{D50A5132-52DA-754F-C60F-59C810F98B77}"/>
              </a:ext>
            </a:extLst>
          </p:cNvPr>
          <p:cNvSpPr/>
          <p:nvPr/>
        </p:nvSpPr>
        <p:spPr>
          <a:xfrm>
            <a:off x="4925262" y="2363542"/>
            <a:ext cx="1722423" cy="1711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505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30FE81-BE6B-4982-3191-7155FD16A8BA}"/>
              </a:ext>
            </a:extLst>
          </p:cNvPr>
          <p:cNvSpPr>
            <a:spLocks noGrp="1"/>
          </p:cNvSpPr>
          <p:nvPr>
            <p:ph type="title"/>
          </p:nvPr>
        </p:nvSpPr>
        <p:spPr/>
        <p:txBody>
          <a:bodyPr/>
          <a:lstStyle/>
          <a:p>
            <a:r>
              <a:rPr lang="ja-JP" altLang="en-US" dirty="0"/>
              <a:t>画面説明</a:t>
            </a:r>
            <a:r>
              <a:rPr lang="en-US" altLang="ja-JP" dirty="0"/>
              <a:t>: </a:t>
            </a:r>
            <a:r>
              <a:rPr lang="en-US" altLang="ja-JP" dirty="0" err="1"/>
              <a:t>cubeMX</a:t>
            </a:r>
            <a:r>
              <a:rPr lang="en-US" altLang="ja-JP" dirty="0"/>
              <a:t>(Tools)</a:t>
            </a:r>
            <a:endParaRPr kumimoji="1" lang="ja-JP" altLang="en-US" dirty="0"/>
          </a:p>
        </p:txBody>
      </p:sp>
      <p:pic>
        <p:nvPicPr>
          <p:cNvPr id="5" name="コンテンツ プレースホルダー 4">
            <a:extLst>
              <a:ext uri="{FF2B5EF4-FFF2-40B4-BE49-F238E27FC236}">
                <a16:creationId xmlns:a16="http://schemas.microsoft.com/office/drawing/2014/main" id="{A0A47B24-15C6-AC1F-9B2E-F75C466A4F50}"/>
              </a:ext>
            </a:extLst>
          </p:cNvPr>
          <p:cNvPicPr>
            <a:picLocks noGrp="1" noChangeAspect="1"/>
          </p:cNvPicPr>
          <p:nvPr>
            <p:ph idx="1"/>
          </p:nvPr>
        </p:nvPicPr>
        <p:blipFill>
          <a:blip r:embed="rId2"/>
          <a:stretch>
            <a:fillRect/>
          </a:stretch>
        </p:blipFill>
        <p:spPr>
          <a:xfrm>
            <a:off x="838200" y="1850792"/>
            <a:ext cx="8072047" cy="4351338"/>
          </a:xfrm>
        </p:spPr>
      </p:pic>
    </p:spTree>
    <p:extLst>
      <p:ext uri="{BB962C8B-B14F-4D97-AF65-F5344CB8AC3E}">
        <p14:creationId xmlns:p14="http://schemas.microsoft.com/office/powerpoint/2010/main" val="187725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0145D4-4155-712F-1996-4E78891FE913}"/>
              </a:ext>
            </a:extLst>
          </p:cNvPr>
          <p:cNvSpPr>
            <a:spLocks noGrp="1"/>
          </p:cNvSpPr>
          <p:nvPr>
            <p:ph type="title"/>
          </p:nvPr>
        </p:nvSpPr>
        <p:spPr/>
        <p:txBody>
          <a:bodyPr/>
          <a:lstStyle/>
          <a:p>
            <a:r>
              <a:rPr lang="ja-JP" altLang="en-US" dirty="0"/>
              <a:t>画面説明</a:t>
            </a:r>
            <a:r>
              <a:rPr lang="en-US" altLang="ja-JP" dirty="0"/>
              <a:t>: </a:t>
            </a:r>
            <a:r>
              <a:rPr kumimoji="1" lang="en-US" altLang="ja-JP" dirty="0"/>
              <a:t>C</a:t>
            </a:r>
            <a:r>
              <a:rPr kumimoji="1" lang="ja-JP" altLang="en-US" dirty="0"/>
              <a:t>言語の記述</a:t>
            </a:r>
          </a:p>
        </p:txBody>
      </p:sp>
      <p:pic>
        <p:nvPicPr>
          <p:cNvPr id="5" name="コンテンツ プレースホルダー 4">
            <a:extLst>
              <a:ext uri="{FF2B5EF4-FFF2-40B4-BE49-F238E27FC236}">
                <a16:creationId xmlns:a16="http://schemas.microsoft.com/office/drawing/2014/main" id="{8C0A81F8-436F-ECB2-03CC-8592583694F3}"/>
              </a:ext>
            </a:extLst>
          </p:cNvPr>
          <p:cNvPicPr>
            <a:picLocks noGrp="1" noChangeAspect="1"/>
          </p:cNvPicPr>
          <p:nvPr>
            <p:ph idx="1"/>
          </p:nvPr>
        </p:nvPicPr>
        <p:blipFill>
          <a:blip r:embed="rId2"/>
          <a:stretch>
            <a:fillRect/>
          </a:stretch>
        </p:blipFill>
        <p:spPr>
          <a:xfrm>
            <a:off x="375735" y="2412855"/>
            <a:ext cx="8017820" cy="4351338"/>
          </a:xfrm>
        </p:spPr>
      </p:pic>
      <p:sp>
        <p:nvSpPr>
          <p:cNvPr id="6" name="テキスト ボックス 5">
            <a:extLst>
              <a:ext uri="{FF2B5EF4-FFF2-40B4-BE49-F238E27FC236}">
                <a16:creationId xmlns:a16="http://schemas.microsoft.com/office/drawing/2014/main" id="{47FECFB8-185B-F630-43EC-074667473A33}"/>
              </a:ext>
            </a:extLst>
          </p:cNvPr>
          <p:cNvSpPr txBox="1"/>
          <p:nvPr/>
        </p:nvSpPr>
        <p:spPr>
          <a:xfrm>
            <a:off x="696286" y="1530801"/>
            <a:ext cx="4848837" cy="646331"/>
          </a:xfrm>
          <a:prstGeom prst="rect">
            <a:avLst/>
          </a:prstGeom>
          <a:noFill/>
        </p:spPr>
        <p:txBody>
          <a:bodyPr wrap="square" rtlCol="0">
            <a:spAutoFit/>
          </a:bodyPr>
          <a:lstStyle/>
          <a:p>
            <a:r>
              <a:rPr kumimoji="1" lang="en-US" altLang="ja-JP" dirty="0"/>
              <a:t>Core</a:t>
            </a:r>
            <a:r>
              <a:rPr kumimoji="1" lang="ja-JP" altLang="en-US" dirty="0"/>
              <a:t>にメインの関数があります．</a:t>
            </a:r>
            <a:r>
              <a:rPr kumimoji="1" lang="en-US" altLang="ja-JP" dirty="0"/>
              <a:t>(</a:t>
            </a:r>
            <a:r>
              <a:rPr kumimoji="1" lang="en-US" altLang="ja-JP" dirty="0" err="1"/>
              <a:t>Src</a:t>
            </a:r>
            <a:r>
              <a:rPr kumimoji="1" lang="ja-JP" altLang="en-US" dirty="0"/>
              <a:t>にソースファイル</a:t>
            </a:r>
            <a:r>
              <a:rPr lang="ja-JP" altLang="en-US" dirty="0"/>
              <a:t>、</a:t>
            </a:r>
            <a:r>
              <a:rPr lang="en-US" altLang="ja-JP" dirty="0"/>
              <a:t>Inc</a:t>
            </a:r>
            <a:r>
              <a:rPr lang="ja-JP" altLang="en-US" dirty="0"/>
              <a:t>にヘッダーファイル</a:t>
            </a:r>
            <a:r>
              <a:rPr kumimoji="1" lang="en-US" altLang="ja-JP" dirty="0"/>
              <a:t>)</a:t>
            </a:r>
            <a:endParaRPr kumimoji="1" lang="ja-JP" altLang="en-US" dirty="0"/>
          </a:p>
        </p:txBody>
      </p:sp>
      <p:sp>
        <p:nvSpPr>
          <p:cNvPr id="7" name="楕円 6">
            <a:extLst>
              <a:ext uri="{FF2B5EF4-FFF2-40B4-BE49-F238E27FC236}">
                <a16:creationId xmlns:a16="http://schemas.microsoft.com/office/drawing/2014/main" id="{1E74C8CA-1205-1CB6-2503-69CA0DEE6487}"/>
              </a:ext>
            </a:extLst>
          </p:cNvPr>
          <p:cNvSpPr/>
          <p:nvPr/>
        </p:nvSpPr>
        <p:spPr>
          <a:xfrm>
            <a:off x="93031" y="2695977"/>
            <a:ext cx="1677045" cy="24512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BF77A476-9D85-18B7-38EB-4FD18C683FCD}"/>
              </a:ext>
            </a:extLst>
          </p:cNvPr>
          <p:cNvSpPr/>
          <p:nvPr/>
        </p:nvSpPr>
        <p:spPr>
          <a:xfrm rot="17750484">
            <a:off x="649371" y="2184220"/>
            <a:ext cx="564361"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B269C0A-FF8C-5410-B03F-5739E69A71F4}"/>
              </a:ext>
            </a:extLst>
          </p:cNvPr>
          <p:cNvSpPr/>
          <p:nvPr/>
        </p:nvSpPr>
        <p:spPr>
          <a:xfrm>
            <a:off x="1770076" y="2558451"/>
            <a:ext cx="662732" cy="2099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7EC7DC94-75CA-8242-B865-A83439AC534A}"/>
              </a:ext>
            </a:extLst>
          </p:cNvPr>
          <p:cNvSpPr/>
          <p:nvPr/>
        </p:nvSpPr>
        <p:spPr>
          <a:xfrm rot="21132097">
            <a:off x="2609920" y="1992394"/>
            <a:ext cx="5388073"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DC6A24-0C53-B346-F03F-10667646665F}"/>
              </a:ext>
            </a:extLst>
          </p:cNvPr>
          <p:cNvSpPr txBox="1"/>
          <p:nvPr/>
        </p:nvSpPr>
        <p:spPr>
          <a:xfrm>
            <a:off x="8170877" y="1593908"/>
            <a:ext cx="2508308" cy="369332"/>
          </a:xfrm>
          <a:prstGeom prst="rect">
            <a:avLst/>
          </a:prstGeom>
          <a:noFill/>
        </p:spPr>
        <p:txBody>
          <a:bodyPr wrap="square" rtlCol="0">
            <a:spAutoFit/>
          </a:bodyPr>
          <a:lstStyle/>
          <a:p>
            <a:r>
              <a:rPr kumimoji="1" lang="ja-JP" altLang="en-US" dirty="0"/>
              <a:t>デバックや実行</a:t>
            </a:r>
          </a:p>
        </p:txBody>
      </p:sp>
    </p:spTree>
    <p:extLst>
      <p:ext uri="{BB962C8B-B14F-4D97-AF65-F5344CB8AC3E}">
        <p14:creationId xmlns:p14="http://schemas.microsoft.com/office/powerpoint/2010/main" val="188490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a:extLst>
              <a:ext uri="{FF2B5EF4-FFF2-40B4-BE49-F238E27FC236}">
                <a16:creationId xmlns:a16="http://schemas.microsoft.com/office/drawing/2014/main" id="{C337430D-153B-FF33-2391-C4ABF20676BE}"/>
              </a:ext>
            </a:extLst>
          </p:cNvPr>
          <p:cNvPicPr>
            <a:picLocks noGrp="1" noChangeAspect="1"/>
          </p:cNvPicPr>
          <p:nvPr>
            <p:ph idx="1"/>
          </p:nvPr>
        </p:nvPicPr>
        <p:blipFill>
          <a:blip r:embed="rId2"/>
          <a:stretch>
            <a:fillRect/>
          </a:stretch>
        </p:blipFill>
        <p:spPr>
          <a:xfrm>
            <a:off x="260685" y="1918931"/>
            <a:ext cx="8087676" cy="4351338"/>
          </a:xfrm>
        </p:spPr>
      </p:pic>
      <p:sp>
        <p:nvSpPr>
          <p:cNvPr id="2" name="タイトル 1">
            <a:extLst>
              <a:ext uri="{FF2B5EF4-FFF2-40B4-BE49-F238E27FC236}">
                <a16:creationId xmlns:a16="http://schemas.microsoft.com/office/drawing/2014/main" id="{74C5258B-892D-794C-1999-0D43DAF0FF0D}"/>
              </a:ext>
            </a:extLst>
          </p:cNvPr>
          <p:cNvSpPr>
            <a:spLocks noGrp="1"/>
          </p:cNvSpPr>
          <p:nvPr>
            <p:ph type="title"/>
          </p:nvPr>
        </p:nvSpPr>
        <p:spPr/>
        <p:txBody>
          <a:bodyPr/>
          <a:lstStyle/>
          <a:p>
            <a:r>
              <a:rPr lang="ja-JP" altLang="en-US" dirty="0"/>
              <a:t>前準備</a:t>
            </a:r>
            <a:endParaRPr kumimoji="1" lang="ja-JP" altLang="en-US" dirty="0"/>
          </a:p>
        </p:txBody>
      </p:sp>
      <p:sp>
        <p:nvSpPr>
          <p:cNvPr id="6" name="楕円 5">
            <a:extLst>
              <a:ext uri="{FF2B5EF4-FFF2-40B4-BE49-F238E27FC236}">
                <a16:creationId xmlns:a16="http://schemas.microsoft.com/office/drawing/2014/main" id="{A2228A52-D542-BBC7-CA3B-5FCA99E2CFC9}"/>
              </a:ext>
            </a:extLst>
          </p:cNvPr>
          <p:cNvSpPr/>
          <p:nvPr/>
        </p:nvSpPr>
        <p:spPr>
          <a:xfrm>
            <a:off x="1610167" y="4005959"/>
            <a:ext cx="2122078" cy="2021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9F4C8325-0A7D-9181-F07E-DA974D76E46D}"/>
              </a:ext>
            </a:extLst>
          </p:cNvPr>
          <p:cNvSpPr/>
          <p:nvPr/>
        </p:nvSpPr>
        <p:spPr>
          <a:xfrm rot="20223898">
            <a:off x="3840195" y="2929553"/>
            <a:ext cx="3983864"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7721A0A-2FDF-9B6B-E448-040980C543F6}"/>
              </a:ext>
            </a:extLst>
          </p:cNvPr>
          <p:cNvSpPr txBox="1"/>
          <p:nvPr/>
        </p:nvSpPr>
        <p:spPr>
          <a:xfrm>
            <a:off x="7167101" y="738943"/>
            <a:ext cx="4413582" cy="1200329"/>
          </a:xfrm>
          <a:prstGeom prst="rect">
            <a:avLst/>
          </a:prstGeom>
          <a:noFill/>
        </p:spPr>
        <p:txBody>
          <a:bodyPr wrap="square" rtlCol="0">
            <a:spAutoFit/>
          </a:bodyPr>
          <a:lstStyle/>
          <a:p>
            <a:r>
              <a:rPr kumimoji="1" lang="en-US" altLang="ja-JP" dirty="0"/>
              <a:t>Project Manager</a:t>
            </a:r>
            <a:r>
              <a:rPr kumimoji="1" lang="ja-JP" altLang="en-US" dirty="0"/>
              <a:t>→</a:t>
            </a:r>
            <a:r>
              <a:rPr kumimoji="1" lang="en-US" altLang="ja-JP" dirty="0"/>
              <a:t>Code Generator</a:t>
            </a:r>
            <a:r>
              <a:rPr kumimoji="1" lang="ja-JP" altLang="en-US" dirty="0"/>
              <a:t>→</a:t>
            </a:r>
            <a:r>
              <a:rPr kumimoji="1" lang="en-US" altLang="ja-JP" dirty="0"/>
              <a:t>Generate peripheral initialization as a pair of ‘.c/.h’ files per peripheral</a:t>
            </a:r>
            <a:r>
              <a:rPr kumimoji="1" lang="ja-JP" altLang="en-US" dirty="0"/>
              <a:t>にチェックを入れる</a:t>
            </a:r>
          </a:p>
        </p:txBody>
      </p:sp>
      <p:sp>
        <p:nvSpPr>
          <p:cNvPr id="13" name="テキスト ボックス 12">
            <a:extLst>
              <a:ext uri="{FF2B5EF4-FFF2-40B4-BE49-F238E27FC236}">
                <a16:creationId xmlns:a16="http://schemas.microsoft.com/office/drawing/2014/main" id="{D55B6816-E20B-D90A-BC28-5C42409D4E00}"/>
              </a:ext>
            </a:extLst>
          </p:cNvPr>
          <p:cNvSpPr txBox="1"/>
          <p:nvPr/>
        </p:nvSpPr>
        <p:spPr>
          <a:xfrm>
            <a:off x="8612155" y="2621902"/>
            <a:ext cx="2892490" cy="3693319"/>
          </a:xfrm>
          <a:prstGeom prst="rect">
            <a:avLst/>
          </a:prstGeom>
          <a:noFill/>
        </p:spPr>
        <p:txBody>
          <a:bodyPr wrap="square" rtlCol="0">
            <a:spAutoFit/>
          </a:bodyPr>
          <a:lstStyle/>
          <a:p>
            <a:r>
              <a:rPr kumimoji="1" lang="ja-JP" altLang="en-US" dirty="0"/>
              <a:t>各ペリフェラルの機能ごと</a:t>
            </a:r>
            <a:r>
              <a:rPr lang="ja-JP" altLang="en-US" dirty="0"/>
              <a:t>にソースファイルとヘッダーファイルが作られるようになります。</a:t>
            </a:r>
            <a:endParaRPr lang="en-US" altLang="ja-JP" dirty="0"/>
          </a:p>
          <a:p>
            <a:r>
              <a:rPr lang="en-US" altLang="ja-JP" dirty="0"/>
              <a:t>Ex)</a:t>
            </a:r>
          </a:p>
          <a:p>
            <a:r>
              <a:rPr kumimoji="1" lang="en-US" altLang="ja-JP" dirty="0"/>
              <a:t>ADC</a:t>
            </a:r>
            <a:r>
              <a:rPr kumimoji="1" lang="ja-JP" altLang="en-US" dirty="0"/>
              <a:t>→</a:t>
            </a:r>
            <a:r>
              <a:rPr kumimoji="1" lang="en-US" altLang="ja-JP" dirty="0" err="1"/>
              <a:t>adc.c</a:t>
            </a:r>
            <a:r>
              <a:rPr kumimoji="1" lang="en-US" altLang="ja-JP" dirty="0"/>
              <a:t> </a:t>
            </a:r>
            <a:r>
              <a:rPr kumimoji="1" lang="en-US" altLang="ja-JP" dirty="0" err="1"/>
              <a:t>adc.h</a:t>
            </a:r>
            <a:endParaRPr kumimoji="1" lang="en-US" altLang="ja-JP" dirty="0"/>
          </a:p>
          <a:p>
            <a:r>
              <a:rPr kumimoji="1" lang="en-US" altLang="ja-JP" dirty="0"/>
              <a:t>I</a:t>
            </a:r>
            <a:r>
              <a:rPr kumimoji="1" lang="en-US" altLang="ja-JP" baseline="-25000" dirty="0"/>
              <a:t>2</a:t>
            </a:r>
            <a:r>
              <a:rPr kumimoji="1" lang="en-US" altLang="ja-JP" dirty="0"/>
              <a:t>C</a:t>
            </a:r>
            <a:r>
              <a:rPr kumimoji="1" lang="ja-JP" altLang="en-US" dirty="0"/>
              <a:t>→</a:t>
            </a:r>
            <a:r>
              <a:rPr kumimoji="1" lang="en-US" altLang="ja-JP" dirty="0"/>
              <a:t>i2c.c i2c.h</a:t>
            </a:r>
          </a:p>
          <a:p>
            <a:endParaRPr lang="en-US" altLang="ja-JP" dirty="0"/>
          </a:p>
          <a:p>
            <a:r>
              <a:rPr kumimoji="1" lang="ja-JP" altLang="en-US" dirty="0"/>
              <a:t>これによって自分で作ったファイル</a:t>
            </a:r>
            <a:r>
              <a:rPr lang="ja-JP" altLang="en-US" dirty="0"/>
              <a:t>で</a:t>
            </a:r>
            <a:r>
              <a:rPr lang="en-US" altLang="ja-JP" dirty="0"/>
              <a:t>HAL</a:t>
            </a:r>
            <a:r>
              <a:rPr lang="ja-JP" altLang="en-US" dirty="0"/>
              <a:t>の機能を使いたいときに</a:t>
            </a:r>
            <a:r>
              <a:rPr lang="en-US" altLang="ja-JP" dirty="0" err="1"/>
              <a:t>main.h</a:t>
            </a:r>
            <a:r>
              <a:rPr lang="ja-JP" altLang="en-US" dirty="0"/>
              <a:t>ではなく，各機能ごとにインククルードできます。</a:t>
            </a:r>
            <a:endParaRPr kumimoji="1" lang="ja-JP" altLang="en-US" dirty="0"/>
          </a:p>
        </p:txBody>
      </p:sp>
    </p:spTree>
    <p:extLst>
      <p:ext uri="{BB962C8B-B14F-4D97-AF65-F5344CB8AC3E}">
        <p14:creationId xmlns:p14="http://schemas.microsoft.com/office/powerpoint/2010/main" val="335992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312A5F-427A-CF2C-60EE-B63A72B81358}"/>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4D66B8B0-1976-9D10-2A29-ED63F87C5F33}"/>
              </a:ext>
            </a:extLst>
          </p:cNvPr>
          <p:cNvSpPr>
            <a:spLocks noGrp="1"/>
          </p:cNvSpPr>
          <p:nvPr>
            <p:ph idx="1"/>
          </p:nvPr>
        </p:nvSpPr>
        <p:spPr/>
        <p:txBody>
          <a:bodyPr/>
          <a:lstStyle/>
          <a:p>
            <a:r>
              <a:rPr kumimoji="1" lang="en-US" altLang="ja-JP" dirty="0" err="1"/>
              <a:t>Ctrl+B</a:t>
            </a:r>
            <a:r>
              <a:rPr kumimoji="1" lang="ja-JP" altLang="en-US" dirty="0"/>
              <a:t>でビルドしましょう．</a:t>
            </a:r>
            <a:endParaRPr kumimoji="1" lang="en-US" altLang="ja-JP" dirty="0"/>
          </a:p>
          <a:p>
            <a:r>
              <a:rPr lang="en-US" altLang="ja-JP" dirty="0" err="1"/>
              <a:t>Main.c</a:t>
            </a:r>
            <a:r>
              <a:rPr lang="ja-JP" altLang="en-US" dirty="0"/>
              <a:t>の</a:t>
            </a:r>
            <a:r>
              <a:rPr lang="en-US" altLang="ja-JP" dirty="0"/>
              <a:t>while</a:t>
            </a:r>
            <a:r>
              <a:rPr lang="ja-JP" altLang="en-US" dirty="0"/>
              <a:t>文の中に</a:t>
            </a:r>
            <a:endParaRPr lang="en-US" altLang="ja-JP" dirty="0"/>
          </a:p>
          <a:p>
            <a:pPr marL="0" indent="0" algn="l">
              <a:buNone/>
            </a:pP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(LD3_GPIO_Port,LD3_Pin,</a:t>
            </a:r>
            <a:r>
              <a:rPr lang="en-US" altLang="ja-JP" sz="1800" i="1" dirty="0">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marL="0" indent="0" algn="l">
              <a:buNone/>
            </a:pP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marL="0" indent="0" algn="l">
              <a:buNone/>
            </a:pP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(LD3_GPIO_Port,LD3_Pin,</a:t>
            </a:r>
            <a:r>
              <a:rPr lang="en-US" altLang="ja-JP" sz="1800" i="1" dirty="0">
                <a:solidFill>
                  <a:srgbClr val="0000C0"/>
                </a:solidFill>
                <a:latin typeface="Consolas" panose="020B0609020204030204" pitchFamily="49" charset="0"/>
              </a:rPr>
              <a:t>GPIO_PIN_RESET</a:t>
            </a:r>
            <a:r>
              <a:rPr lang="en-US" altLang="ja-JP" sz="1800" i="1" dirty="0">
                <a:solidFill>
                  <a:srgbClr val="000000"/>
                </a:solidFill>
                <a:latin typeface="Consolas" panose="020B0609020204030204" pitchFamily="49" charset="0"/>
              </a:rPr>
              <a:t>);</a:t>
            </a:r>
          </a:p>
          <a:p>
            <a:pPr marL="0" indent="0" algn="l">
              <a:buNone/>
            </a:pP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marL="0" indent="0" algn="l">
              <a:buNone/>
            </a:pPr>
            <a:endParaRPr lang="en-US" altLang="ja-JP" sz="1800" dirty="0">
              <a:solidFill>
                <a:srgbClr val="000000"/>
              </a:solidFill>
              <a:latin typeface="Consolas" panose="020B0609020204030204" pitchFamily="49" charset="0"/>
            </a:endParaRPr>
          </a:p>
          <a:p>
            <a:pPr marL="0" indent="0" algn="l">
              <a:buNone/>
            </a:pPr>
            <a:r>
              <a:rPr kumimoji="1" lang="ja-JP" altLang="en-US" sz="1800" dirty="0">
                <a:solidFill>
                  <a:srgbClr val="000000"/>
                </a:solidFill>
                <a:latin typeface="Consolas" panose="020B0609020204030204" pitchFamily="49" charset="0"/>
              </a:rPr>
              <a:t>と書いて、</a:t>
            </a:r>
            <a:r>
              <a:rPr kumimoji="1" lang="en-US" altLang="ja-JP" sz="1800" dirty="0" err="1">
                <a:solidFill>
                  <a:srgbClr val="000000"/>
                </a:solidFill>
                <a:latin typeface="Consolas" panose="020B0609020204030204" pitchFamily="49" charset="0"/>
              </a:rPr>
              <a:t>Ctrl+B</a:t>
            </a:r>
            <a:endParaRPr kumimoji="1" lang="en-US" altLang="ja-JP" sz="1800" dirty="0">
              <a:solidFill>
                <a:srgbClr val="000000"/>
              </a:solidFill>
              <a:latin typeface="Consolas" panose="020B0609020204030204" pitchFamily="49" charset="0"/>
            </a:endParaRPr>
          </a:p>
          <a:p>
            <a:pPr marL="0" indent="0" algn="l">
              <a:buNone/>
            </a:pPr>
            <a:endParaRPr lang="en-US" altLang="ja-JP" sz="1800" dirty="0">
              <a:solidFill>
                <a:srgbClr val="000000"/>
              </a:solidFill>
              <a:latin typeface="Consolas" panose="020B0609020204030204" pitchFamily="49" charset="0"/>
            </a:endParaRPr>
          </a:p>
          <a:p>
            <a:pPr marL="0" indent="0" algn="l">
              <a:buNone/>
            </a:pPr>
            <a:r>
              <a:rPr kumimoji="1" lang="ja-JP" altLang="en-US" sz="1800" dirty="0">
                <a:solidFill>
                  <a:srgbClr val="000000"/>
                </a:solidFill>
                <a:latin typeface="Consolas" panose="020B0609020204030204" pitchFamily="49" charset="0"/>
              </a:rPr>
              <a:t>構文があってるか確認してくれます</a:t>
            </a:r>
            <a:endParaRPr kumimoji="1" lang="en-US" altLang="ja-JP" dirty="0"/>
          </a:p>
        </p:txBody>
      </p:sp>
      <p:pic>
        <p:nvPicPr>
          <p:cNvPr id="5" name="図 4">
            <a:extLst>
              <a:ext uri="{FF2B5EF4-FFF2-40B4-BE49-F238E27FC236}">
                <a16:creationId xmlns:a16="http://schemas.microsoft.com/office/drawing/2014/main" id="{2739396F-E7A8-2F96-D4BD-E0716907FACC}"/>
              </a:ext>
            </a:extLst>
          </p:cNvPr>
          <p:cNvPicPr>
            <a:picLocks noChangeAspect="1"/>
          </p:cNvPicPr>
          <p:nvPr/>
        </p:nvPicPr>
        <p:blipFill>
          <a:blip r:embed="rId2"/>
          <a:stretch>
            <a:fillRect/>
          </a:stretch>
        </p:blipFill>
        <p:spPr>
          <a:xfrm>
            <a:off x="7890868" y="4106779"/>
            <a:ext cx="4159722" cy="2751221"/>
          </a:xfrm>
          <a:prstGeom prst="rect">
            <a:avLst/>
          </a:prstGeom>
        </p:spPr>
      </p:pic>
    </p:spTree>
    <p:extLst>
      <p:ext uri="{BB962C8B-B14F-4D97-AF65-F5344CB8AC3E}">
        <p14:creationId xmlns:p14="http://schemas.microsoft.com/office/powerpoint/2010/main" val="3789573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3661D-7205-403F-D9BE-6E8E59712156}"/>
              </a:ext>
            </a:extLst>
          </p:cNvPr>
          <p:cNvSpPr>
            <a:spLocks noGrp="1"/>
          </p:cNvSpPr>
          <p:nvPr>
            <p:ph type="title"/>
          </p:nvPr>
        </p:nvSpPr>
        <p:spPr/>
        <p:txBody>
          <a:bodyPr/>
          <a:lstStyle/>
          <a:p>
            <a:r>
              <a:rPr kumimoji="1" lang="ja-JP" altLang="en-US" dirty="0"/>
              <a:t>デバック</a:t>
            </a:r>
            <a:r>
              <a:rPr kumimoji="1" lang="en-US" altLang="ja-JP" dirty="0"/>
              <a:t>&amp;</a:t>
            </a:r>
            <a:r>
              <a:rPr kumimoji="1" lang="ja-JP" altLang="en-US" dirty="0"/>
              <a:t>実行を行う</a:t>
            </a:r>
          </a:p>
        </p:txBody>
      </p:sp>
      <p:pic>
        <p:nvPicPr>
          <p:cNvPr id="5" name="コンテンツ プレースホルダー 4">
            <a:extLst>
              <a:ext uri="{FF2B5EF4-FFF2-40B4-BE49-F238E27FC236}">
                <a16:creationId xmlns:a16="http://schemas.microsoft.com/office/drawing/2014/main" id="{FA4ACE8A-4785-7CA7-20F0-FF5F4ECF78D9}"/>
              </a:ext>
            </a:extLst>
          </p:cNvPr>
          <p:cNvPicPr>
            <a:picLocks noGrp="1" noChangeAspect="1"/>
          </p:cNvPicPr>
          <p:nvPr>
            <p:ph idx="1"/>
          </p:nvPr>
        </p:nvPicPr>
        <p:blipFill>
          <a:blip r:embed="rId2"/>
          <a:stretch>
            <a:fillRect/>
          </a:stretch>
        </p:blipFill>
        <p:spPr>
          <a:xfrm>
            <a:off x="838200" y="2141537"/>
            <a:ext cx="8087676" cy="4351338"/>
          </a:xfrm>
        </p:spPr>
      </p:pic>
      <p:sp>
        <p:nvSpPr>
          <p:cNvPr id="6" name="楕円 5">
            <a:extLst>
              <a:ext uri="{FF2B5EF4-FFF2-40B4-BE49-F238E27FC236}">
                <a16:creationId xmlns:a16="http://schemas.microsoft.com/office/drawing/2014/main" id="{F954E2CD-B53C-3CBE-2DE4-95C45D9BED64}"/>
              </a:ext>
            </a:extLst>
          </p:cNvPr>
          <p:cNvSpPr/>
          <p:nvPr/>
        </p:nvSpPr>
        <p:spPr>
          <a:xfrm>
            <a:off x="2236606" y="2276127"/>
            <a:ext cx="662732" cy="2099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76146BF0-F19C-53E4-1D85-7B8E378DE90F}"/>
              </a:ext>
            </a:extLst>
          </p:cNvPr>
          <p:cNvSpPr/>
          <p:nvPr/>
        </p:nvSpPr>
        <p:spPr>
          <a:xfrm rot="21132097">
            <a:off x="3087870" y="1877624"/>
            <a:ext cx="2918373"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C3A1D55-CA8F-F1AB-9CCD-29CE64859DC2}"/>
              </a:ext>
            </a:extLst>
          </p:cNvPr>
          <p:cNvPicPr>
            <a:picLocks noChangeAspect="1"/>
          </p:cNvPicPr>
          <p:nvPr/>
        </p:nvPicPr>
        <p:blipFill>
          <a:blip r:embed="rId3"/>
          <a:stretch>
            <a:fillRect/>
          </a:stretch>
        </p:blipFill>
        <p:spPr>
          <a:xfrm>
            <a:off x="6194775" y="1629972"/>
            <a:ext cx="1152686" cy="257211"/>
          </a:xfrm>
          <a:prstGeom prst="rect">
            <a:avLst/>
          </a:prstGeom>
        </p:spPr>
      </p:pic>
      <p:sp>
        <p:nvSpPr>
          <p:cNvPr id="10" name="テキスト ボックス 9">
            <a:extLst>
              <a:ext uri="{FF2B5EF4-FFF2-40B4-BE49-F238E27FC236}">
                <a16:creationId xmlns:a16="http://schemas.microsoft.com/office/drawing/2014/main" id="{17A8153E-5856-D2AC-8D98-596D6DBC4E6B}"/>
              </a:ext>
            </a:extLst>
          </p:cNvPr>
          <p:cNvSpPr txBox="1"/>
          <p:nvPr/>
        </p:nvSpPr>
        <p:spPr>
          <a:xfrm>
            <a:off x="7917379" y="1240971"/>
            <a:ext cx="2239347" cy="923330"/>
          </a:xfrm>
          <a:prstGeom prst="rect">
            <a:avLst/>
          </a:prstGeom>
          <a:noFill/>
        </p:spPr>
        <p:txBody>
          <a:bodyPr wrap="square" rtlCol="0">
            <a:spAutoFit/>
          </a:bodyPr>
          <a:lstStyle/>
          <a:p>
            <a:r>
              <a:rPr kumimoji="1" lang="ja-JP" altLang="en-US" dirty="0"/>
              <a:t>左の虫みたいなやつがデバックで再生ボタンが実行</a:t>
            </a:r>
          </a:p>
        </p:txBody>
      </p:sp>
    </p:spTree>
    <p:extLst>
      <p:ext uri="{BB962C8B-B14F-4D97-AF65-F5344CB8AC3E}">
        <p14:creationId xmlns:p14="http://schemas.microsoft.com/office/powerpoint/2010/main" val="265076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B0930B-A887-D966-9021-25F169063A37}"/>
              </a:ext>
            </a:extLst>
          </p:cNvPr>
          <p:cNvSpPr>
            <a:spLocks noGrp="1"/>
          </p:cNvSpPr>
          <p:nvPr>
            <p:ph type="title"/>
          </p:nvPr>
        </p:nvSpPr>
        <p:spPr/>
        <p:txBody>
          <a:bodyPr/>
          <a:lstStyle/>
          <a:p>
            <a:r>
              <a:rPr kumimoji="1" lang="ja-JP" altLang="en-US" dirty="0"/>
              <a:t>デバッカーの設定</a:t>
            </a:r>
          </a:p>
        </p:txBody>
      </p:sp>
      <p:pic>
        <p:nvPicPr>
          <p:cNvPr id="5" name="コンテンツ プレースホルダー 4">
            <a:extLst>
              <a:ext uri="{FF2B5EF4-FFF2-40B4-BE49-F238E27FC236}">
                <a16:creationId xmlns:a16="http://schemas.microsoft.com/office/drawing/2014/main" id="{AD2C6A81-D642-8461-B647-2DE3C15B4AD1}"/>
              </a:ext>
            </a:extLst>
          </p:cNvPr>
          <p:cNvPicPr>
            <a:picLocks noGrp="1" noChangeAspect="1"/>
          </p:cNvPicPr>
          <p:nvPr>
            <p:ph idx="1"/>
          </p:nvPr>
        </p:nvPicPr>
        <p:blipFill>
          <a:blip r:embed="rId2"/>
          <a:stretch>
            <a:fillRect/>
          </a:stretch>
        </p:blipFill>
        <p:spPr>
          <a:xfrm>
            <a:off x="219192" y="2077294"/>
            <a:ext cx="8079238" cy="4351338"/>
          </a:xfrm>
        </p:spPr>
      </p:pic>
      <p:sp>
        <p:nvSpPr>
          <p:cNvPr id="6" name="テキスト ボックス 5">
            <a:extLst>
              <a:ext uri="{FF2B5EF4-FFF2-40B4-BE49-F238E27FC236}">
                <a16:creationId xmlns:a16="http://schemas.microsoft.com/office/drawing/2014/main" id="{60D46643-051A-3FA4-3E90-4788E44616D5}"/>
              </a:ext>
            </a:extLst>
          </p:cNvPr>
          <p:cNvSpPr txBox="1"/>
          <p:nvPr/>
        </p:nvSpPr>
        <p:spPr>
          <a:xfrm>
            <a:off x="7917379" y="1240971"/>
            <a:ext cx="3436421" cy="646331"/>
          </a:xfrm>
          <a:prstGeom prst="rect">
            <a:avLst/>
          </a:prstGeom>
          <a:noFill/>
        </p:spPr>
        <p:txBody>
          <a:bodyPr wrap="square" rtlCol="0">
            <a:spAutoFit/>
          </a:bodyPr>
          <a:lstStyle/>
          <a:p>
            <a:r>
              <a:rPr kumimoji="1" lang="en-US" altLang="ja-JP" dirty="0"/>
              <a:t>Run</a:t>
            </a:r>
            <a:r>
              <a:rPr kumimoji="1" lang="ja-JP" altLang="en-US" dirty="0"/>
              <a:t>→</a:t>
            </a:r>
            <a:r>
              <a:rPr lang="en-US" altLang="ja-JP" dirty="0"/>
              <a:t>Debug Configurations</a:t>
            </a:r>
            <a:r>
              <a:rPr lang="ja-JP" altLang="en-US" dirty="0"/>
              <a:t>を選択</a:t>
            </a:r>
            <a:endParaRPr kumimoji="1" lang="ja-JP" altLang="en-US" dirty="0"/>
          </a:p>
        </p:txBody>
      </p:sp>
    </p:spTree>
    <p:extLst>
      <p:ext uri="{BB962C8B-B14F-4D97-AF65-F5344CB8AC3E}">
        <p14:creationId xmlns:p14="http://schemas.microsoft.com/office/powerpoint/2010/main" val="145042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A4E080-D929-6061-1D99-C2689F26348A}"/>
              </a:ext>
            </a:extLst>
          </p:cNvPr>
          <p:cNvSpPr>
            <a:spLocks noGrp="1"/>
          </p:cNvSpPr>
          <p:nvPr>
            <p:ph type="title"/>
          </p:nvPr>
        </p:nvSpPr>
        <p:spPr/>
        <p:txBody>
          <a:bodyPr/>
          <a:lstStyle/>
          <a:p>
            <a:r>
              <a:rPr kumimoji="1" lang="ja-JP" altLang="en-US" dirty="0"/>
              <a:t>デバッカーの設定</a:t>
            </a:r>
          </a:p>
        </p:txBody>
      </p:sp>
      <p:pic>
        <p:nvPicPr>
          <p:cNvPr id="5" name="コンテンツ プレースホルダー 4">
            <a:extLst>
              <a:ext uri="{FF2B5EF4-FFF2-40B4-BE49-F238E27FC236}">
                <a16:creationId xmlns:a16="http://schemas.microsoft.com/office/drawing/2014/main" id="{634DFF0E-3706-9C58-75E4-09C732734D0B}"/>
              </a:ext>
            </a:extLst>
          </p:cNvPr>
          <p:cNvPicPr>
            <a:picLocks noGrp="1" noChangeAspect="1"/>
          </p:cNvPicPr>
          <p:nvPr>
            <p:ph idx="1"/>
          </p:nvPr>
        </p:nvPicPr>
        <p:blipFill>
          <a:blip r:embed="rId2"/>
          <a:stretch>
            <a:fillRect/>
          </a:stretch>
        </p:blipFill>
        <p:spPr>
          <a:xfrm>
            <a:off x="989728" y="1295030"/>
            <a:ext cx="4122324" cy="2561008"/>
          </a:xfrm>
        </p:spPr>
      </p:pic>
      <p:sp>
        <p:nvSpPr>
          <p:cNvPr id="6" name="テキスト ボックス 5">
            <a:extLst>
              <a:ext uri="{FF2B5EF4-FFF2-40B4-BE49-F238E27FC236}">
                <a16:creationId xmlns:a16="http://schemas.microsoft.com/office/drawing/2014/main" id="{B630E6C8-66B3-93D9-D762-4451EDA84B84}"/>
              </a:ext>
            </a:extLst>
          </p:cNvPr>
          <p:cNvSpPr txBox="1"/>
          <p:nvPr/>
        </p:nvSpPr>
        <p:spPr>
          <a:xfrm>
            <a:off x="7917379" y="1240971"/>
            <a:ext cx="3436421" cy="646331"/>
          </a:xfrm>
          <a:prstGeom prst="rect">
            <a:avLst/>
          </a:prstGeom>
          <a:noFill/>
        </p:spPr>
        <p:txBody>
          <a:bodyPr wrap="square" rtlCol="0">
            <a:spAutoFit/>
          </a:bodyPr>
          <a:lstStyle/>
          <a:p>
            <a:r>
              <a:rPr kumimoji="1" lang="en-US" altLang="ja-JP" dirty="0"/>
              <a:t>STM32 Cortex-M C/C++ Application</a:t>
            </a:r>
            <a:r>
              <a:rPr kumimoji="1" lang="ja-JP" altLang="en-US" dirty="0"/>
              <a:t>をダブルクリック</a:t>
            </a:r>
          </a:p>
        </p:txBody>
      </p:sp>
      <p:pic>
        <p:nvPicPr>
          <p:cNvPr id="8" name="図 7">
            <a:extLst>
              <a:ext uri="{FF2B5EF4-FFF2-40B4-BE49-F238E27FC236}">
                <a16:creationId xmlns:a16="http://schemas.microsoft.com/office/drawing/2014/main" id="{78328127-4441-FED0-8D42-E80670F26B17}"/>
              </a:ext>
            </a:extLst>
          </p:cNvPr>
          <p:cNvPicPr>
            <a:picLocks noChangeAspect="1"/>
          </p:cNvPicPr>
          <p:nvPr/>
        </p:nvPicPr>
        <p:blipFill>
          <a:blip r:embed="rId3"/>
          <a:stretch>
            <a:fillRect/>
          </a:stretch>
        </p:blipFill>
        <p:spPr>
          <a:xfrm>
            <a:off x="989728" y="3807046"/>
            <a:ext cx="4263899" cy="2685829"/>
          </a:xfrm>
          <a:prstGeom prst="rect">
            <a:avLst/>
          </a:prstGeom>
        </p:spPr>
      </p:pic>
      <p:sp>
        <p:nvSpPr>
          <p:cNvPr id="9" name="テキスト ボックス 8">
            <a:extLst>
              <a:ext uri="{FF2B5EF4-FFF2-40B4-BE49-F238E27FC236}">
                <a16:creationId xmlns:a16="http://schemas.microsoft.com/office/drawing/2014/main" id="{E1B33149-9384-2164-FDA0-72276010AF21}"/>
              </a:ext>
            </a:extLst>
          </p:cNvPr>
          <p:cNvSpPr txBox="1"/>
          <p:nvPr/>
        </p:nvSpPr>
        <p:spPr>
          <a:xfrm>
            <a:off x="6714221" y="4272595"/>
            <a:ext cx="2406316" cy="369332"/>
          </a:xfrm>
          <a:prstGeom prst="rect">
            <a:avLst/>
          </a:prstGeom>
          <a:noFill/>
        </p:spPr>
        <p:txBody>
          <a:bodyPr wrap="square" rtlCol="0">
            <a:spAutoFit/>
          </a:bodyPr>
          <a:lstStyle/>
          <a:p>
            <a:r>
              <a:rPr kumimoji="1" lang="ja-JP" altLang="en-US" dirty="0"/>
              <a:t>そのまま</a:t>
            </a:r>
            <a:r>
              <a:rPr kumimoji="1" lang="en-US" altLang="ja-JP" dirty="0"/>
              <a:t>Debug</a:t>
            </a:r>
            <a:endParaRPr kumimoji="1" lang="ja-JP" altLang="en-US" dirty="0"/>
          </a:p>
        </p:txBody>
      </p:sp>
    </p:spTree>
    <p:extLst>
      <p:ext uri="{BB962C8B-B14F-4D97-AF65-F5344CB8AC3E}">
        <p14:creationId xmlns:p14="http://schemas.microsoft.com/office/powerpoint/2010/main" val="2991391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046AC3-F468-41C1-A5A2-49ED049CA003}"/>
              </a:ext>
            </a:extLst>
          </p:cNvPr>
          <p:cNvSpPr>
            <a:spLocks noGrp="1"/>
          </p:cNvSpPr>
          <p:nvPr>
            <p:ph type="title"/>
          </p:nvPr>
        </p:nvSpPr>
        <p:spPr/>
        <p:txBody>
          <a:bodyPr/>
          <a:lstStyle/>
          <a:p>
            <a:r>
              <a:rPr kumimoji="1" lang="ja-JP" altLang="en-US" dirty="0"/>
              <a:t>おすすめブログ</a:t>
            </a:r>
          </a:p>
        </p:txBody>
      </p:sp>
      <p:sp>
        <p:nvSpPr>
          <p:cNvPr id="3" name="コンテンツ プレースホルダー 2">
            <a:extLst>
              <a:ext uri="{FF2B5EF4-FFF2-40B4-BE49-F238E27FC236}">
                <a16:creationId xmlns:a16="http://schemas.microsoft.com/office/drawing/2014/main" id="{A592BCF8-6639-4305-BC53-66FC8CD27341}"/>
              </a:ext>
            </a:extLst>
          </p:cNvPr>
          <p:cNvSpPr>
            <a:spLocks noGrp="1"/>
          </p:cNvSpPr>
          <p:nvPr>
            <p:ph idx="1"/>
          </p:nvPr>
        </p:nvSpPr>
        <p:spPr/>
        <p:txBody>
          <a:bodyPr/>
          <a:lstStyle/>
          <a:p>
            <a:r>
              <a:rPr lang="en-US" altLang="ja-JP" b="0" i="0" u="sng" dirty="0">
                <a:solidFill>
                  <a:srgbClr val="A87D28"/>
                </a:solidFill>
                <a:effectLst/>
                <a:latin typeface="Georgia" panose="02040502050405020303" pitchFamily="18" charset="0"/>
                <a:hlinkClick r:id="rId2"/>
              </a:rPr>
              <a:t>https://yukblog.net/stm32cubeide-startup/#STM32CubeIDE-2</a:t>
            </a:r>
            <a:endParaRPr lang="en-US" altLang="ja-JP" b="0" i="0" u="sng" dirty="0">
              <a:solidFill>
                <a:srgbClr val="A87D28"/>
              </a:solidFill>
              <a:effectLst/>
              <a:latin typeface="Georgia" panose="02040502050405020303" pitchFamily="18" charset="0"/>
            </a:endParaRPr>
          </a:p>
          <a:p>
            <a:endParaRPr kumimoji="1" lang="en-US" altLang="ja-JP" u="sng" dirty="0">
              <a:solidFill>
                <a:srgbClr val="A87D28"/>
              </a:solidFill>
              <a:latin typeface="Georgia" panose="02040502050405020303" pitchFamily="18" charset="0"/>
              <a:hlinkClick r:id="rId3"/>
            </a:endParaRPr>
          </a:p>
          <a:p>
            <a:endParaRPr kumimoji="1" lang="en-US" altLang="ja-JP" dirty="0">
              <a:hlinkClick r:id="rId3"/>
            </a:endParaRPr>
          </a:p>
          <a:p>
            <a:r>
              <a:rPr kumimoji="1" lang="en-US" altLang="ja-JP" dirty="0">
                <a:hlinkClick r:id="rId3"/>
              </a:rPr>
              <a:t>https://umuoumu.blog.fc2.com/blog-category-1.html</a:t>
            </a:r>
            <a:endParaRPr kumimoji="1" lang="en-US" altLang="ja-JP" dirty="0"/>
          </a:p>
          <a:p>
            <a:endParaRPr lang="en-US" altLang="ja-JP" dirty="0"/>
          </a:p>
          <a:p>
            <a:r>
              <a:rPr kumimoji="1" lang="ja-JP" altLang="en-US" dirty="0"/>
              <a:t>この人のブログを参考にマニュアル作ってます。</a:t>
            </a:r>
            <a:endParaRPr kumimoji="1" lang="en-US" altLang="ja-JP" dirty="0"/>
          </a:p>
          <a:p>
            <a:r>
              <a:rPr kumimoji="1" lang="ja-JP" altLang="en-US"/>
              <a:t>詳しくはそっちで</a:t>
            </a:r>
            <a:endParaRPr kumimoji="1" lang="en-US" altLang="ja-JP" dirty="0"/>
          </a:p>
          <a:p>
            <a:endParaRPr kumimoji="1" lang="ja-JP" altLang="en-US" dirty="0"/>
          </a:p>
        </p:txBody>
      </p:sp>
    </p:spTree>
    <p:extLst>
      <p:ext uri="{BB962C8B-B14F-4D97-AF65-F5344CB8AC3E}">
        <p14:creationId xmlns:p14="http://schemas.microsoft.com/office/powerpoint/2010/main" val="1878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A4E080-D929-6061-1D99-C2689F26348A}"/>
              </a:ext>
            </a:extLst>
          </p:cNvPr>
          <p:cNvSpPr>
            <a:spLocks noGrp="1"/>
          </p:cNvSpPr>
          <p:nvPr>
            <p:ph type="title"/>
          </p:nvPr>
        </p:nvSpPr>
        <p:spPr/>
        <p:txBody>
          <a:bodyPr/>
          <a:lstStyle/>
          <a:p>
            <a:r>
              <a:rPr kumimoji="1" lang="ja-JP" altLang="en-US" dirty="0"/>
              <a:t>デバッカーの設定</a:t>
            </a:r>
            <a:r>
              <a:rPr kumimoji="1" lang="en-US" altLang="ja-JP" dirty="0"/>
              <a:t>(</a:t>
            </a:r>
            <a:r>
              <a:rPr kumimoji="1" lang="en-US" altLang="ja-JP" dirty="0" err="1"/>
              <a:t>jlink</a:t>
            </a:r>
            <a:r>
              <a:rPr kumimoji="1" lang="ja-JP" altLang="en-US" dirty="0"/>
              <a:t>への変更</a:t>
            </a:r>
            <a:r>
              <a:rPr kumimoji="1" lang="en-US" altLang="ja-JP" dirty="0"/>
              <a:t>)</a:t>
            </a:r>
            <a:endParaRPr kumimoji="1" lang="ja-JP" altLang="en-US" dirty="0"/>
          </a:p>
        </p:txBody>
      </p:sp>
      <p:sp>
        <p:nvSpPr>
          <p:cNvPr id="9" name="テキスト ボックス 8">
            <a:extLst>
              <a:ext uri="{FF2B5EF4-FFF2-40B4-BE49-F238E27FC236}">
                <a16:creationId xmlns:a16="http://schemas.microsoft.com/office/drawing/2014/main" id="{E1B33149-9384-2164-FDA0-72276010AF21}"/>
              </a:ext>
            </a:extLst>
          </p:cNvPr>
          <p:cNvSpPr txBox="1"/>
          <p:nvPr/>
        </p:nvSpPr>
        <p:spPr>
          <a:xfrm>
            <a:off x="1023457" y="2057902"/>
            <a:ext cx="7451128" cy="1200329"/>
          </a:xfrm>
          <a:prstGeom prst="rect">
            <a:avLst/>
          </a:prstGeom>
          <a:noFill/>
        </p:spPr>
        <p:txBody>
          <a:bodyPr wrap="square" rtlCol="0">
            <a:spAutoFit/>
          </a:bodyPr>
          <a:lstStyle/>
          <a:p>
            <a:r>
              <a:rPr kumimoji="1" lang="en-US" altLang="ja-JP" dirty="0">
                <a:hlinkClick r:id="rId2"/>
              </a:rPr>
              <a:t>http://blog.livedoor.jp/tec_kanpaku/archives/24986973.html</a:t>
            </a:r>
            <a:endParaRPr kumimoji="1" lang="en-US" altLang="ja-JP" dirty="0"/>
          </a:p>
          <a:p>
            <a:endParaRPr lang="en-US" altLang="ja-JP" dirty="0"/>
          </a:p>
          <a:p>
            <a:endParaRPr kumimoji="1" lang="en-US" altLang="ja-JP" dirty="0"/>
          </a:p>
          <a:p>
            <a:r>
              <a:rPr lang="ja-JP" altLang="en-US" dirty="0"/>
              <a:t>この通りに</a:t>
            </a:r>
            <a:r>
              <a:rPr lang="en-US" altLang="ja-JP" dirty="0" err="1"/>
              <a:t>Stlink</a:t>
            </a:r>
            <a:r>
              <a:rPr lang="ja-JP" altLang="en-US" dirty="0"/>
              <a:t>から</a:t>
            </a:r>
            <a:r>
              <a:rPr lang="en-US" altLang="ja-JP" dirty="0" err="1"/>
              <a:t>jlink</a:t>
            </a:r>
            <a:r>
              <a:rPr lang="ja-JP" altLang="en-US" dirty="0"/>
              <a:t>に変更しましょう。</a:t>
            </a:r>
            <a:endParaRPr kumimoji="1" lang="ja-JP" altLang="en-US" dirty="0"/>
          </a:p>
        </p:txBody>
      </p:sp>
    </p:spTree>
    <p:extLst>
      <p:ext uri="{BB962C8B-B14F-4D97-AF65-F5344CB8AC3E}">
        <p14:creationId xmlns:p14="http://schemas.microsoft.com/office/powerpoint/2010/main" val="231279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3661D-7205-403F-D9BE-6E8E59712156}"/>
              </a:ext>
            </a:extLst>
          </p:cNvPr>
          <p:cNvSpPr>
            <a:spLocks noGrp="1"/>
          </p:cNvSpPr>
          <p:nvPr>
            <p:ph type="title"/>
          </p:nvPr>
        </p:nvSpPr>
        <p:spPr/>
        <p:txBody>
          <a:bodyPr/>
          <a:lstStyle/>
          <a:p>
            <a:r>
              <a:rPr kumimoji="1" lang="ja-JP" altLang="en-US" dirty="0"/>
              <a:t>デバック</a:t>
            </a:r>
            <a:r>
              <a:rPr kumimoji="1" lang="en-US" altLang="ja-JP" dirty="0"/>
              <a:t>&amp;</a:t>
            </a:r>
            <a:r>
              <a:rPr kumimoji="1" lang="ja-JP" altLang="en-US" dirty="0"/>
              <a:t>実行を行う</a:t>
            </a:r>
          </a:p>
        </p:txBody>
      </p:sp>
      <p:pic>
        <p:nvPicPr>
          <p:cNvPr id="5" name="コンテンツ プレースホルダー 4">
            <a:extLst>
              <a:ext uri="{FF2B5EF4-FFF2-40B4-BE49-F238E27FC236}">
                <a16:creationId xmlns:a16="http://schemas.microsoft.com/office/drawing/2014/main" id="{FA4ACE8A-4785-7CA7-20F0-FF5F4ECF78D9}"/>
              </a:ext>
            </a:extLst>
          </p:cNvPr>
          <p:cNvPicPr>
            <a:picLocks noGrp="1" noChangeAspect="1"/>
          </p:cNvPicPr>
          <p:nvPr>
            <p:ph idx="1"/>
          </p:nvPr>
        </p:nvPicPr>
        <p:blipFill>
          <a:blip r:embed="rId2"/>
          <a:stretch>
            <a:fillRect/>
          </a:stretch>
        </p:blipFill>
        <p:spPr>
          <a:xfrm>
            <a:off x="838200" y="2141537"/>
            <a:ext cx="8087676" cy="4351338"/>
          </a:xfrm>
        </p:spPr>
      </p:pic>
      <p:sp>
        <p:nvSpPr>
          <p:cNvPr id="6" name="楕円 5">
            <a:extLst>
              <a:ext uri="{FF2B5EF4-FFF2-40B4-BE49-F238E27FC236}">
                <a16:creationId xmlns:a16="http://schemas.microsoft.com/office/drawing/2014/main" id="{F954E2CD-B53C-3CBE-2DE4-95C45D9BED64}"/>
              </a:ext>
            </a:extLst>
          </p:cNvPr>
          <p:cNvSpPr/>
          <p:nvPr/>
        </p:nvSpPr>
        <p:spPr>
          <a:xfrm>
            <a:off x="2236606" y="2276127"/>
            <a:ext cx="662732" cy="2099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76146BF0-F19C-53E4-1D85-7B8E378DE90F}"/>
              </a:ext>
            </a:extLst>
          </p:cNvPr>
          <p:cNvSpPr/>
          <p:nvPr/>
        </p:nvSpPr>
        <p:spPr>
          <a:xfrm rot="21132097">
            <a:off x="3087870" y="1877624"/>
            <a:ext cx="2918373"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C3A1D55-CA8F-F1AB-9CCD-29CE64859DC2}"/>
              </a:ext>
            </a:extLst>
          </p:cNvPr>
          <p:cNvPicPr>
            <a:picLocks noChangeAspect="1"/>
          </p:cNvPicPr>
          <p:nvPr/>
        </p:nvPicPr>
        <p:blipFill>
          <a:blip r:embed="rId3"/>
          <a:stretch>
            <a:fillRect/>
          </a:stretch>
        </p:blipFill>
        <p:spPr>
          <a:xfrm>
            <a:off x="6194775" y="1629972"/>
            <a:ext cx="1152686" cy="257211"/>
          </a:xfrm>
          <a:prstGeom prst="rect">
            <a:avLst/>
          </a:prstGeom>
        </p:spPr>
      </p:pic>
      <p:sp>
        <p:nvSpPr>
          <p:cNvPr id="10" name="テキスト ボックス 9">
            <a:extLst>
              <a:ext uri="{FF2B5EF4-FFF2-40B4-BE49-F238E27FC236}">
                <a16:creationId xmlns:a16="http://schemas.microsoft.com/office/drawing/2014/main" id="{17A8153E-5856-D2AC-8D98-596D6DBC4E6B}"/>
              </a:ext>
            </a:extLst>
          </p:cNvPr>
          <p:cNvSpPr txBox="1"/>
          <p:nvPr/>
        </p:nvSpPr>
        <p:spPr>
          <a:xfrm>
            <a:off x="8230957" y="1321356"/>
            <a:ext cx="2239347" cy="369332"/>
          </a:xfrm>
          <a:prstGeom prst="rect">
            <a:avLst/>
          </a:prstGeom>
          <a:noFill/>
        </p:spPr>
        <p:txBody>
          <a:bodyPr wrap="square" rtlCol="0">
            <a:spAutoFit/>
          </a:bodyPr>
          <a:lstStyle/>
          <a:p>
            <a:r>
              <a:rPr kumimoji="1" lang="ja-JP" altLang="en-US" dirty="0"/>
              <a:t>虫ボタンを押す</a:t>
            </a:r>
          </a:p>
        </p:txBody>
      </p:sp>
    </p:spTree>
    <p:extLst>
      <p:ext uri="{BB962C8B-B14F-4D97-AF65-F5344CB8AC3E}">
        <p14:creationId xmlns:p14="http://schemas.microsoft.com/office/powerpoint/2010/main" val="1744145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333F218B-ED39-2C81-0587-57148D944A68}"/>
              </a:ext>
            </a:extLst>
          </p:cNvPr>
          <p:cNvPicPr>
            <a:picLocks noGrp="1" noChangeAspect="1"/>
          </p:cNvPicPr>
          <p:nvPr>
            <p:ph idx="1"/>
          </p:nvPr>
        </p:nvPicPr>
        <p:blipFill>
          <a:blip r:embed="rId2"/>
          <a:stretch>
            <a:fillRect/>
          </a:stretch>
        </p:blipFill>
        <p:spPr>
          <a:xfrm>
            <a:off x="339489" y="1758577"/>
            <a:ext cx="8015843" cy="4351338"/>
          </a:xfrm>
        </p:spPr>
      </p:pic>
      <p:sp>
        <p:nvSpPr>
          <p:cNvPr id="2" name="タイトル 1">
            <a:extLst>
              <a:ext uri="{FF2B5EF4-FFF2-40B4-BE49-F238E27FC236}">
                <a16:creationId xmlns:a16="http://schemas.microsoft.com/office/drawing/2014/main" id="{63E3661D-7205-403F-D9BE-6E8E59712156}"/>
              </a:ext>
            </a:extLst>
          </p:cNvPr>
          <p:cNvSpPr>
            <a:spLocks noGrp="1"/>
          </p:cNvSpPr>
          <p:nvPr>
            <p:ph type="title"/>
          </p:nvPr>
        </p:nvSpPr>
        <p:spPr/>
        <p:txBody>
          <a:bodyPr/>
          <a:lstStyle/>
          <a:p>
            <a:r>
              <a:rPr kumimoji="1" lang="ja-JP" altLang="en-US" dirty="0"/>
              <a:t>デバック</a:t>
            </a:r>
            <a:r>
              <a:rPr kumimoji="1" lang="en-US" altLang="ja-JP" dirty="0"/>
              <a:t>&amp;</a:t>
            </a:r>
            <a:r>
              <a:rPr kumimoji="1" lang="ja-JP" altLang="en-US" dirty="0"/>
              <a:t>実行を行う</a:t>
            </a:r>
          </a:p>
        </p:txBody>
      </p:sp>
      <p:sp>
        <p:nvSpPr>
          <p:cNvPr id="6" name="楕円 5">
            <a:extLst>
              <a:ext uri="{FF2B5EF4-FFF2-40B4-BE49-F238E27FC236}">
                <a16:creationId xmlns:a16="http://schemas.microsoft.com/office/drawing/2014/main" id="{F954E2CD-B53C-3CBE-2DE4-95C45D9BED64}"/>
              </a:ext>
            </a:extLst>
          </p:cNvPr>
          <p:cNvSpPr/>
          <p:nvPr/>
        </p:nvSpPr>
        <p:spPr>
          <a:xfrm>
            <a:off x="1525703" y="1887183"/>
            <a:ext cx="806435" cy="2099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76146BF0-F19C-53E4-1D85-7B8E378DE90F}"/>
              </a:ext>
            </a:extLst>
          </p:cNvPr>
          <p:cNvSpPr/>
          <p:nvPr/>
        </p:nvSpPr>
        <p:spPr>
          <a:xfrm rot="21132097">
            <a:off x="3087870" y="1877624"/>
            <a:ext cx="2918373" cy="359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7A8153E-5856-D2AC-8D98-596D6DBC4E6B}"/>
              </a:ext>
            </a:extLst>
          </p:cNvPr>
          <p:cNvSpPr txBox="1"/>
          <p:nvPr/>
        </p:nvSpPr>
        <p:spPr>
          <a:xfrm>
            <a:off x="8751310" y="1358435"/>
            <a:ext cx="2239347" cy="1477328"/>
          </a:xfrm>
          <a:prstGeom prst="rect">
            <a:avLst/>
          </a:prstGeom>
          <a:noFill/>
        </p:spPr>
        <p:txBody>
          <a:bodyPr wrap="square" rtlCol="0">
            <a:spAutoFit/>
          </a:bodyPr>
          <a:lstStyle/>
          <a:p>
            <a:r>
              <a:rPr kumimoji="1" lang="ja-JP" altLang="en-US" dirty="0"/>
              <a:t>再生ボタンを押すとプログラムが動きます。中止ボタンでデバックを中止します</a:t>
            </a:r>
          </a:p>
        </p:txBody>
      </p:sp>
      <p:pic>
        <p:nvPicPr>
          <p:cNvPr id="16" name="コンテンツ プレースホルダー 14">
            <a:extLst>
              <a:ext uri="{FF2B5EF4-FFF2-40B4-BE49-F238E27FC236}">
                <a16:creationId xmlns:a16="http://schemas.microsoft.com/office/drawing/2014/main" id="{A52D290B-D790-F55C-365D-5DC5A21F2FE8}"/>
              </a:ext>
            </a:extLst>
          </p:cNvPr>
          <p:cNvPicPr>
            <a:picLocks noChangeAspect="1"/>
          </p:cNvPicPr>
          <p:nvPr/>
        </p:nvPicPr>
        <p:blipFill rotWithShape="1">
          <a:blip r:embed="rId2"/>
          <a:srcRect l="15527" t="4277" r="72961" b="92767"/>
          <a:stretch/>
        </p:blipFill>
        <p:spPr>
          <a:xfrm>
            <a:off x="4692075" y="1311959"/>
            <a:ext cx="2650068" cy="369331"/>
          </a:xfrm>
          <a:prstGeom prst="rect">
            <a:avLst/>
          </a:prstGeom>
        </p:spPr>
      </p:pic>
    </p:spTree>
    <p:extLst>
      <p:ext uri="{BB962C8B-B14F-4D97-AF65-F5344CB8AC3E}">
        <p14:creationId xmlns:p14="http://schemas.microsoft.com/office/powerpoint/2010/main" val="191444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4DC23-6D29-494E-BAC0-7DA6FD769C82}"/>
              </a:ext>
            </a:extLst>
          </p:cNvPr>
          <p:cNvSpPr>
            <a:spLocks noGrp="1"/>
          </p:cNvSpPr>
          <p:nvPr>
            <p:ph type="ctrTitle"/>
          </p:nvPr>
        </p:nvSpPr>
        <p:spPr/>
        <p:txBody>
          <a:bodyPr/>
          <a:lstStyle/>
          <a:p>
            <a:r>
              <a:rPr kumimoji="1" lang="en-US" altLang="ja-JP" dirty="0" err="1"/>
              <a:t>CubeMX</a:t>
            </a:r>
            <a:r>
              <a:rPr kumimoji="1" lang="ja-JP" altLang="en-US" dirty="0"/>
              <a:t>設定編</a:t>
            </a:r>
          </a:p>
        </p:txBody>
      </p:sp>
      <p:sp>
        <p:nvSpPr>
          <p:cNvPr id="3" name="字幕 2">
            <a:extLst>
              <a:ext uri="{FF2B5EF4-FFF2-40B4-BE49-F238E27FC236}">
                <a16:creationId xmlns:a16="http://schemas.microsoft.com/office/drawing/2014/main" id="{FA50E83D-F3D5-4CC9-9DED-7AFD13360A70}"/>
              </a:ext>
            </a:extLst>
          </p:cNvPr>
          <p:cNvSpPr>
            <a:spLocks noGrp="1"/>
          </p:cNvSpPr>
          <p:nvPr>
            <p:ph type="subTitle" idx="1"/>
          </p:nvPr>
        </p:nvSpPr>
        <p:spPr/>
        <p:txBody>
          <a:bodyPr/>
          <a:lstStyle/>
          <a:p>
            <a:r>
              <a:rPr kumimoji="1" lang="ja-JP" altLang="en-US" dirty="0"/>
              <a:t>福田真悟</a:t>
            </a:r>
          </a:p>
        </p:txBody>
      </p:sp>
    </p:spTree>
    <p:extLst>
      <p:ext uri="{BB962C8B-B14F-4D97-AF65-F5344CB8AC3E}">
        <p14:creationId xmlns:p14="http://schemas.microsoft.com/office/powerpoint/2010/main" val="190414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座る, テーブル, 木製, ギター が含まれている画像&#10;&#10;自動的に生成された説明">
            <a:extLst>
              <a:ext uri="{FF2B5EF4-FFF2-40B4-BE49-F238E27FC236}">
                <a16:creationId xmlns:a16="http://schemas.microsoft.com/office/drawing/2014/main" id="{364B91EE-2F97-32D7-041F-DCAB31AF1DA5}"/>
              </a:ext>
            </a:extLst>
          </p:cNvPr>
          <p:cNvPicPr>
            <a:picLocks noChangeAspect="1"/>
          </p:cNvPicPr>
          <p:nvPr/>
        </p:nvPicPr>
        <p:blipFill rotWithShape="1">
          <a:blip r:embed="rId2">
            <a:extLst>
              <a:ext uri="{28A0092B-C50C-407E-A947-70E740481C1C}">
                <a14:useLocalDpi xmlns:a14="http://schemas.microsoft.com/office/drawing/2010/main" val="0"/>
              </a:ext>
            </a:extLst>
          </a:blip>
          <a:srcRect l="32957" t="30921" r="32469" b="20701"/>
          <a:stretch/>
        </p:blipFill>
        <p:spPr>
          <a:xfrm>
            <a:off x="1742804" y="1235613"/>
            <a:ext cx="1571762" cy="3908228"/>
          </a:xfrm>
          <a:prstGeom prst="rect">
            <a:avLst/>
          </a:prstGeom>
        </p:spPr>
      </p:pic>
      <p:sp>
        <p:nvSpPr>
          <p:cNvPr id="2" name="タイトル 1">
            <a:extLst>
              <a:ext uri="{FF2B5EF4-FFF2-40B4-BE49-F238E27FC236}">
                <a16:creationId xmlns:a16="http://schemas.microsoft.com/office/drawing/2014/main" id="{2290A733-9BB0-6FC7-D922-7F0A0DEBCC7A}"/>
              </a:ext>
            </a:extLst>
          </p:cNvPr>
          <p:cNvSpPr>
            <a:spLocks noGrp="1"/>
          </p:cNvSpPr>
          <p:nvPr>
            <p:ph type="title"/>
          </p:nvPr>
        </p:nvSpPr>
        <p:spPr/>
        <p:txBody>
          <a:bodyPr/>
          <a:lstStyle/>
          <a:p>
            <a:r>
              <a:rPr kumimoji="1" lang="ja-JP" altLang="en-US" dirty="0"/>
              <a:t>先に</a:t>
            </a:r>
            <a:r>
              <a:rPr kumimoji="1" lang="en-US" altLang="ja-JP" dirty="0" err="1"/>
              <a:t>Nucleo</a:t>
            </a:r>
            <a:r>
              <a:rPr kumimoji="1" lang="ja-JP" altLang="en-US" dirty="0"/>
              <a:t>側の半田づけ</a:t>
            </a:r>
          </a:p>
        </p:txBody>
      </p:sp>
      <p:pic>
        <p:nvPicPr>
          <p:cNvPr id="11" name="図 10" descr="電子機器を持っている&#10;&#10;低い精度で自動的に生成された説明">
            <a:extLst>
              <a:ext uri="{FF2B5EF4-FFF2-40B4-BE49-F238E27FC236}">
                <a16:creationId xmlns:a16="http://schemas.microsoft.com/office/drawing/2014/main" id="{FF73910C-25AD-00D0-A5AE-3FFD2F0B069D}"/>
              </a:ext>
            </a:extLst>
          </p:cNvPr>
          <p:cNvPicPr>
            <a:picLocks noChangeAspect="1"/>
          </p:cNvPicPr>
          <p:nvPr/>
        </p:nvPicPr>
        <p:blipFill rotWithShape="1">
          <a:blip r:embed="rId3">
            <a:extLst>
              <a:ext uri="{28A0092B-C50C-407E-A947-70E740481C1C}">
                <a14:useLocalDpi xmlns:a14="http://schemas.microsoft.com/office/drawing/2010/main" val="0"/>
              </a:ext>
            </a:extLst>
          </a:blip>
          <a:srcRect l="33671" t="36327" r="35381" b="19047"/>
          <a:stretch/>
        </p:blipFill>
        <p:spPr>
          <a:xfrm>
            <a:off x="7414926" y="1584406"/>
            <a:ext cx="1194320" cy="3060442"/>
          </a:xfrm>
          <a:prstGeom prst="rect">
            <a:avLst/>
          </a:prstGeom>
        </p:spPr>
      </p:pic>
      <p:sp>
        <p:nvSpPr>
          <p:cNvPr id="14" name="楕円 13">
            <a:extLst>
              <a:ext uri="{FF2B5EF4-FFF2-40B4-BE49-F238E27FC236}">
                <a16:creationId xmlns:a16="http://schemas.microsoft.com/office/drawing/2014/main" id="{47C5BF58-706E-44BF-D2C0-25BF76AD40F3}"/>
              </a:ext>
            </a:extLst>
          </p:cNvPr>
          <p:cNvSpPr/>
          <p:nvPr/>
        </p:nvSpPr>
        <p:spPr>
          <a:xfrm>
            <a:off x="1960284" y="3993160"/>
            <a:ext cx="718457" cy="263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18E1BCF-737F-29DF-9FB0-DDBE0752328E}"/>
              </a:ext>
            </a:extLst>
          </p:cNvPr>
          <p:cNvSpPr txBox="1"/>
          <p:nvPr/>
        </p:nvSpPr>
        <p:spPr>
          <a:xfrm>
            <a:off x="3425902" y="3907799"/>
            <a:ext cx="2567033" cy="923330"/>
          </a:xfrm>
          <a:prstGeom prst="rect">
            <a:avLst/>
          </a:prstGeom>
          <a:noFill/>
        </p:spPr>
        <p:txBody>
          <a:bodyPr wrap="square" rtlCol="0">
            <a:spAutoFit/>
          </a:bodyPr>
          <a:lstStyle/>
          <a:p>
            <a:r>
              <a:rPr kumimoji="1" lang="ja-JP" altLang="en-US"/>
              <a:t>ここ一部半田を剥がして一部つける</a:t>
            </a:r>
            <a:endParaRPr kumimoji="1" lang="en-US" altLang="ja-JP" dirty="0"/>
          </a:p>
          <a:p>
            <a:r>
              <a:rPr lang="ja-JP" altLang="en-US" dirty="0"/>
              <a:t>クロック設定のため</a:t>
            </a:r>
            <a:endParaRPr kumimoji="1" lang="ja-JP" altLang="en-US" dirty="0"/>
          </a:p>
        </p:txBody>
      </p:sp>
      <p:sp>
        <p:nvSpPr>
          <p:cNvPr id="17" name="テキスト ボックス 16">
            <a:extLst>
              <a:ext uri="{FF2B5EF4-FFF2-40B4-BE49-F238E27FC236}">
                <a16:creationId xmlns:a16="http://schemas.microsoft.com/office/drawing/2014/main" id="{3BDD8EDD-A6C2-E87A-C610-6D96278EA9B5}"/>
              </a:ext>
            </a:extLst>
          </p:cNvPr>
          <p:cNvSpPr txBox="1"/>
          <p:nvPr/>
        </p:nvSpPr>
        <p:spPr>
          <a:xfrm>
            <a:off x="1613339" y="6031210"/>
            <a:ext cx="7522272" cy="923330"/>
          </a:xfrm>
          <a:prstGeom prst="rect">
            <a:avLst/>
          </a:prstGeom>
          <a:noFill/>
        </p:spPr>
        <p:txBody>
          <a:bodyPr wrap="square">
            <a:spAutoFit/>
          </a:bodyPr>
          <a:lstStyle/>
          <a:p>
            <a:r>
              <a:rPr lang="ja-JP" altLang="en-US" dirty="0"/>
              <a:t>理由はここで</a:t>
            </a:r>
            <a:endParaRPr lang="en-US" altLang="ja-JP" dirty="0"/>
          </a:p>
          <a:p>
            <a:r>
              <a:rPr lang="ja-JP" altLang="en-US" dirty="0">
                <a:hlinkClick r:id="rId4"/>
              </a:rPr>
              <a:t>https://www.stmcu.jp/design/document/users_manual/52252/</a:t>
            </a:r>
            <a:endParaRPr lang="en-US" altLang="ja-JP" dirty="0"/>
          </a:p>
          <a:p>
            <a:endParaRPr lang="ja-JP" altLang="en-US" dirty="0"/>
          </a:p>
        </p:txBody>
      </p:sp>
      <p:sp>
        <p:nvSpPr>
          <p:cNvPr id="18" name="楕円 17">
            <a:extLst>
              <a:ext uri="{FF2B5EF4-FFF2-40B4-BE49-F238E27FC236}">
                <a16:creationId xmlns:a16="http://schemas.microsoft.com/office/drawing/2014/main" id="{4FC4023E-035C-5DE9-4F3F-30B134EAD99D}"/>
              </a:ext>
            </a:extLst>
          </p:cNvPr>
          <p:cNvSpPr/>
          <p:nvPr/>
        </p:nvSpPr>
        <p:spPr>
          <a:xfrm>
            <a:off x="8253427" y="2120557"/>
            <a:ext cx="160732" cy="263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BA6E191-0777-8816-78C4-09AD40F8CDD6}"/>
              </a:ext>
            </a:extLst>
          </p:cNvPr>
          <p:cNvSpPr txBox="1"/>
          <p:nvPr/>
        </p:nvSpPr>
        <p:spPr>
          <a:xfrm>
            <a:off x="8867163" y="1904301"/>
            <a:ext cx="2323751" cy="923330"/>
          </a:xfrm>
          <a:prstGeom prst="rect">
            <a:avLst/>
          </a:prstGeom>
          <a:noFill/>
        </p:spPr>
        <p:txBody>
          <a:bodyPr wrap="square" rtlCol="0">
            <a:spAutoFit/>
          </a:bodyPr>
          <a:lstStyle/>
          <a:p>
            <a:r>
              <a:rPr kumimoji="1" lang="en-US" altLang="ja-JP" dirty="0"/>
              <a:t>J-link</a:t>
            </a:r>
            <a:r>
              <a:rPr lang="ja-JP" altLang="en-US" dirty="0"/>
              <a:t>後に剥がす</a:t>
            </a:r>
            <a:endParaRPr lang="en-US" altLang="ja-JP" dirty="0"/>
          </a:p>
          <a:p>
            <a:r>
              <a:rPr kumimoji="1" lang="ja-JP" altLang="en-US" dirty="0"/>
              <a:t>外部電源で動くようにするため</a:t>
            </a:r>
          </a:p>
        </p:txBody>
      </p:sp>
      <p:sp>
        <p:nvSpPr>
          <p:cNvPr id="20" name="楕円 19">
            <a:extLst>
              <a:ext uri="{FF2B5EF4-FFF2-40B4-BE49-F238E27FC236}">
                <a16:creationId xmlns:a16="http://schemas.microsoft.com/office/drawing/2014/main" id="{72320A62-B575-1CDE-2086-CC2AB20418EE}"/>
              </a:ext>
            </a:extLst>
          </p:cNvPr>
          <p:cNvSpPr/>
          <p:nvPr/>
        </p:nvSpPr>
        <p:spPr>
          <a:xfrm>
            <a:off x="7650818" y="2916628"/>
            <a:ext cx="150943" cy="4957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9C5D271-E36C-B3A7-D7CF-076C5E99E0D3}"/>
              </a:ext>
            </a:extLst>
          </p:cNvPr>
          <p:cNvSpPr txBox="1"/>
          <p:nvPr/>
        </p:nvSpPr>
        <p:spPr>
          <a:xfrm>
            <a:off x="8734337" y="3077050"/>
            <a:ext cx="3010250" cy="646331"/>
          </a:xfrm>
          <a:prstGeom prst="rect">
            <a:avLst/>
          </a:prstGeom>
          <a:noFill/>
        </p:spPr>
        <p:txBody>
          <a:bodyPr wrap="square" rtlCol="0">
            <a:spAutoFit/>
          </a:bodyPr>
          <a:lstStyle/>
          <a:p>
            <a:r>
              <a:rPr kumimoji="1" lang="en-US" altLang="ja-JP" dirty="0"/>
              <a:t>2</a:t>
            </a:r>
            <a:r>
              <a:rPr kumimoji="1" lang="ja-JP" altLang="en-US" dirty="0"/>
              <a:t>つ剥がす</a:t>
            </a:r>
            <a:endParaRPr kumimoji="1" lang="en-US" altLang="ja-JP" dirty="0"/>
          </a:p>
          <a:p>
            <a:r>
              <a:rPr lang="en-US" altLang="ja-JP" dirty="0"/>
              <a:t>2Pin</a:t>
            </a:r>
            <a:r>
              <a:rPr lang="ja-JP" altLang="en-US" dirty="0"/>
              <a:t>使えるようにするため</a:t>
            </a:r>
            <a:endParaRPr kumimoji="1" lang="ja-JP" altLang="en-US" dirty="0"/>
          </a:p>
        </p:txBody>
      </p:sp>
      <p:sp>
        <p:nvSpPr>
          <p:cNvPr id="22" name="楕円 21">
            <a:extLst>
              <a:ext uri="{FF2B5EF4-FFF2-40B4-BE49-F238E27FC236}">
                <a16:creationId xmlns:a16="http://schemas.microsoft.com/office/drawing/2014/main" id="{6F14434D-F7D3-DB11-809C-ACFAFEF921F1}"/>
              </a:ext>
            </a:extLst>
          </p:cNvPr>
          <p:cNvSpPr/>
          <p:nvPr/>
        </p:nvSpPr>
        <p:spPr>
          <a:xfrm>
            <a:off x="8182850" y="3600497"/>
            <a:ext cx="150943" cy="292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3EB48447-AD95-FDCA-66A8-3E7534A7E73A}"/>
              </a:ext>
            </a:extLst>
          </p:cNvPr>
          <p:cNvSpPr txBox="1"/>
          <p:nvPr/>
        </p:nvSpPr>
        <p:spPr>
          <a:xfrm>
            <a:off x="8867163" y="4124816"/>
            <a:ext cx="2323751" cy="646331"/>
          </a:xfrm>
          <a:prstGeom prst="rect">
            <a:avLst/>
          </a:prstGeom>
          <a:noFill/>
        </p:spPr>
        <p:txBody>
          <a:bodyPr wrap="square" rtlCol="0">
            <a:spAutoFit/>
          </a:bodyPr>
          <a:lstStyle/>
          <a:p>
            <a:r>
              <a:rPr kumimoji="1" lang="en-US" altLang="ja-JP" dirty="0"/>
              <a:t>1</a:t>
            </a:r>
            <a:r>
              <a:rPr kumimoji="1" lang="ja-JP" altLang="en-US" dirty="0"/>
              <a:t>つ半田を盛る</a:t>
            </a:r>
            <a:endParaRPr kumimoji="1" lang="en-US" altLang="ja-JP" dirty="0"/>
          </a:p>
          <a:p>
            <a:r>
              <a:rPr lang="ja-JP" altLang="en-US" dirty="0"/>
              <a:t>クロック設定のため</a:t>
            </a:r>
            <a:endParaRPr kumimoji="1" lang="ja-JP" altLang="en-US" dirty="0"/>
          </a:p>
        </p:txBody>
      </p:sp>
    </p:spTree>
    <p:extLst>
      <p:ext uri="{BB962C8B-B14F-4D97-AF65-F5344CB8AC3E}">
        <p14:creationId xmlns:p14="http://schemas.microsoft.com/office/powerpoint/2010/main" val="1744045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41C91-AD35-875D-E3CE-583BE5C81249}"/>
              </a:ext>
            </a:extLst>
          </p:cNvPr>
          <p:cNvSpPr>
            <a:spLocks noGrp="1"/>
          </p:cNvSpPr>
          <p:nvPr>
            <p:ph type="title"/>
          </p:nvPr>
        </p:nvSpPr>
        <p:spPr/>
        <p:txBody>
          <a:bodyPr/>
          <a:lstStyle/>
          <a:p>
            <a:r>
              <a:rPr kumimoji="1" lang="ja-JP" altLang="en-US" dirty="0"/>
              <a:t>リファレンスマニュアル</a:t>
            </a:r>
          </a:p>
        </p:txBody>
      </p:sp>
      <p:sp>
        <p:nvSpPr>
          <p:cNvPr id="3" name="コンテンツ プレースホルダー 2">
            <a:extLst>
              <a:ext uri="{FF2B5EF4-FFF2-40B4-BE49-F238E27FC236}">
                <a16:creationId xmlns:a16="http://schemas.microsoft.com/office/drawing/2014/main" id="{A4E961E4-7044-CC39-AD2A-F5C6E29C56FE}"/>
              </a:ext>
            </a:extLst>
          </p:cNvPr>
          <p:cNvSpPr>
            <a:spLocks noGrp="1"/>
          </p:cNvSpPr>
          <p:nvPr>
            <p:ph idx="1"/>
          </p:nvPr>
        </p:nvSpPr>
        <p:spPr/>
        <p:txBody>
          <a:bodyPr>
            <a:normAutofit fontScale="92500" lnSpcReduction="20000"/>
          </a:bodyPr>
          <a:lstStyle/>
          <a:p>
            <a:r>
              <a:rPr kumimoji="1" lang="en-US" altLang="ja-JP" dirty="0">
                <a:hlinkClick r:id="rId2"/>
              </a:rPr>
              <a:t>https://www.st.com/resource/en/reference_manual/rm0394-stm32l41xxx42xxx43xxx44xxx45xxx46xxx-advanced-armbased-32bit-mcus-stmicroelectronics.pdf</a:t>
            </a:r>
            <a:endParaRPr kumimoji="1" lang="en-US" altLang="ja-JP" dirty="0"/>
          </a:p>
          <a:p>
            <a:pPr marL="0" indent="0">
              <a:buNone/>
            </a:pPr>
            <a:endParaRPr lang="en-US" altLang="ja-JP" dirty="0"/>
          </a:p>
          <a:p>
            <a:r>
              <a:rPr lang="ja-JP" altLang="en-US" dirty="0"/>
              <a:t>マイコンについて書いてあります</a:t>
            </a:r>
            <a:endParaRPr lang="en-US" altLang="ja-JP" dirty="0"/>
          </a:p>
          <a:p>
            <a:endParaRPr kumimoji="1" lang="en-US" altLang="ja-JP" dirty="0"/>
          </a:p>
          <a:p>
            <a:r>
              <a:rPr kumimoji="1" lang="en-US" altLang="ja-JP" dirty="0">
                <a:hlinkClick r:id="rId3"/>
              </a:rPr>
              <a:t>https://www.st.com/resource/en/user_manual/dm00173145-description-of-stm32l4l4-hal-and-lowlayer-drivers-stmicroelectronics.pdf</a:t>
            </a:r>
            <a:endParaRPr kumimoji="1" lang="en-US" altLang="ja-JP" dirty="0"/>
          </a:p>
          <a:p>
            <a:pPr marL="0" indent="0">
              <a:buNone/>
            </a:pPr>
            <a:endParaRPr lang="en-US" altLang="ja-JP" dirty="0"/>
          </a:p>
          <a:p>
            <a:r>
              <a:rPr kumimoji="1" lang="en-US" altLang="ja-JP" dirty="0"/>
              <a:t>HAL</a:t>
            </a:r>
            <a:r>
              <a:rPr kumimoji="1" lang="ja-JP" altLang="en-US" dirty="0"/>
              <a:t>のついて</a:t>
            </a:r>
          </a:p>
        </p:txBody>
      </p:sp>
    </p:spTree>
    <p:extLst>
      <p:ext uri="{BB962C8B-B14F-4D97-AF65-F5344CB8AC3E}">
        <p14:creationId xmlns:p14="http://schemas.microsoft.com/office/powerpoint/2010/main" val="9022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AF8EA0-185B-B6ED-74C6-077CE6FB95F8}"/>
              </a:ext>
            </a:extLst>
          </p:cNvPr>
          <p:cNvSpPr>
            <a:spLocks noGrp="1"/>
          </p:cNvSpPr>
          <p:nvPr>
            <p:ph type="title"/>
          </p:nvPr>
        </p:nvSpPr>
        <p:spPr/>
        <p:txBody>
          <a:bodyPr/>
          <a:lstStyle/>
          <a:p>
            <a:r>
              <a:rPr kumimoji="1" lang="en-US" altLang="ja-JP" dirty="0" err="1"/>
              <a:t>CubeMX</a:t>
            </a:r>
            <a:r>
              <a:rPr lang="ja-JP" altLang="en-US" dirty="0"/>
              <a:t>の</a:t>
            </a:r>
            <a:r>
              <a:rPr lang="en-US" altLang="ja-JP" dirty="0"/>
              <a:t>Pin</a:t>
            </a:r>
            <a:r>
              <a:rPr lang="ja-JP" altLang="en-US" dirty="0"/>
              <a:t>設定を行おう</a:t>
            </a:r>
            <a:r>
              <a:rPr lang="en-US" altLang="ja-JP" dirty="0"/>
              <a:t>(</a:t>
            </a:r>
            <a:r>
              <a:rPr lang="ja-JP" altLang="en-US" dirty="0"/>
              <a:t>マウス用</a:t>
            </a:r>
            <a:r>
              <a:rPr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0911404C-A629-519E-3420-5849827B7AE2}"/>
              </a:ext>
            </a:extLst>
          </p:cNvPr>
          <p:cNvPicPr>
            <a:picLocks noGrp="1" noChangeAspect="1"/>
          </p:cNvPicPr>
          <p:nvPr>
            <p:ph idx="1"/>
          </p:nvPr>
        </p:nvPicPr>
        <p:blipFill>
          <a:blip r:embed="rId2"/>
          <a:stretch>
            <a:fillRect/>
          </a:stretch>
        </p:blipFill>
        <p:spPr>
          <a:xfrm>
            <a:off x="184347" y="1834014"/>
            <a:ext cx="8065380" cy="4351338"/>
          </a:xfrm>
        </p:spPr>
      </p:pic>
      <p:sp>
        <p:nvSpPr>
          <p:cNvPr id="6" name="テキスト ボックス 5">
            <a:extLst>
              <a:ext uri="{FF2B5EF4-FFF2-40B4-BE49-F238E27FC236}">
                <a16:creationId xmlns:a16="http://schemas.microsoft.com/office/drawing/2014/main" id="{957F3CD8-6B29-BABC-9FDD-97D5E527375B}"/>
              </a:ext>
            </a:extLst>
          </p:cNvPr>
          <p:cNvSpPr txBox="1"/>
          <p:nvPr/>
        </p:nvSpPr>
        <p:spPr>
          <a:xfrm>
            <a:off x="8528179" y="2301523"/>
            <a:ext cx="3181739" cy="3416320"/>
          </a:xfrm>
          <a:prstGeom prst="rect">
            <a:avLst/>
          </a:prstGeom>
          <a:noFill/>
        </p:spPr>
        <p:txBody>
          <a:bodyPr wrap="square" rtlCol="0">
            <a:spAutoFit/>
          </a:bodyPr>
          <a:lstStyle/>
          <a:p>
            <a:r>
              <a:rPr lang="ja-JP" altLang="en-US" dirty="0"/>
              <a:t>もう決まってる場合は決めてある通りの設定しよう</a:t>
            </a:r>
            <a:endParaRPr lang="en-US" altLang="ja-JP" dirty="0"/>
          </a:p>
          <a:p>
            <a:endParaRPr kumimoji="1" lang="en-US" altLang="ja-JP" dirty="0"/>
          </a:p>
          <a:p>
            <a:r>
              <a:rPr lang="ja-JP" altLang="en-US" dirty="0"/>
              <a:t>設計の前にやる人について。</a:t>
            </a:r>
            <a:endParaRPr lang="en-US" altLang="ja-JP" dirty="0"/>
          </a:p>
          <a:p>
            <a:endParaRPr kumimoji="1" lang="en-US" altLang="ja-JP" dirty="0"/>
          </a:p>
          <a:p>
            <a:r>
              <a:rPr lang="ja-JP" altLang="en-US" dirty="0"/>
              <a:t>最初に重要な</a:t>
            </a:r>
            <a:r>
              <a:rPr lang="en-US" altLang="ja-JP" dirty="0"/>
              <a:t>Pin</a:t>
            </a:r>
            <a:r>
              <a:rPr lang="ja-JP" altLang="en-US" dirty="0"/>
              <a:t>から選ぼう。</a:t>
            </a:r>
            <a:endParaRPr lang="en-US" altLang="ja-JP" dirty="0"/>
          </a:p>
          <a:p>
            <a:r>
              <a:rPr lang="en-US" altLang="ja-JP" dirty="0"/>
              <a:t>I2c</a:t>
            </a:r>
            <a:r>
              <a:rPr lang="ja-JP" altLang="en-US" dirty="0"/>
              <a:t>通信</a:t>
            </a:r>
            <a:endParaRPr lang="en-US" altLang="ja-JP" dirty="0"/>
          </a:p>
          <a:p>
            <a:r>
              <a:rPr lang="en-US" altLang="ja-JP" dirty="0"/>
              <a:t>Timer</a:t>
            </a:r>
          </a:p>
          <a:p>
            <a:r>
              <a:rPr lang="en-US" altLang="ja-JP" dirty="0"/>
              <a:t>AD</a:t>
            </a:r>
            <a:r>
              <a:rPr lang="ja-JP" altLang="en-US" dirty="0"/>
              <a:t>変換</a:t>
            </a:r>
            <a:endParaRPr lang="en-US" altLang="ja-JP" dirty="0"/>
          </a:p>
          <a:p>
            <a:r>
              <a:rPr lang="ja-JP" altLang="en-US" dirty="0"/>
              <a:t>クロック</a:t>
            </a:r>
            <a:r>
              <a:rPr lang="en-US" altLang="ja-JP" dirty="0"/>
              <a:t>(</a:t>
            </a:r>
            <a:r>
              <a:rPr lang="ja-JP" altLang="en-US" dirty="0"/>
              <a:t>今回は</a:t>
            </a:r>
            <a:r>
              <a:rPr lang="en-US" altLang="ja-JP" dirty="0"/>
              <a:t>MCO)</a:t>
            </a:r>
          </a:p>
          <a:p>
            <a:r>
              <a:rPr lang="en-US" altLang="ja-JP" dirty="0" err="1"/>
              <a:t>Usart</a:t>
            </a:r>
            <a:r>
              <a:rPr lang="en-US" altLang="ja-JP" dirty="0"/>
              <a:t>(VCP_TX,RX)</a:t>
            </a:r>
          </a:p>
          <a:p>
            <a:r>
              <a:rPr lang="en-US" altLang="ja-JP" dirty="0" err="1"/>
              <a:t>STlink</a:t>
            </a:r>
            <a:r>
              <a:rPr lang="en-US" altLang="ja-JP" dirty="0"/>
              <a:t>(SWCLK,SWDIO)</a:t>
            </a:r>
          </a:p>
        </p:txBody>
      </p:sp>
    </p:spTree>
    <p:extLst>
      <p:ext uri="{BB962C8B-B14F-4D97-AF65-F5344CB8AC3E}">
        <p14:creationId xmlns:p14="http://schemas.microsoft.com/office/powerpoint/2010/main" val="948617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DC5DC-6AF2-C256-09E1-194750C523CF}"/>
              </a:ext>
            </a:extLst>
          </p:cNvPr>
          <p:cNvSpPr>
            <a:spLocks noGrp="1"/>
          </p:cNvSpPr>
          <p:nvPr>
            <p:ph type="title"/>
          </p:nvPr>
        </p:nvSpPr>
        <p:spPr/>
        <p:txBody>
          <a:bodyPr/>
          <a:lstStyle/>
          <a:p>
            <a:r>
              <a:rPr kumimoji="1" lang="en-US" altLang="ja-JP" dirty="0" err="1"/>
              <a:t>CubeMX</a:t>
            </a:r>
            <a:r>
              <a:rPr lang="ja-JP" altLang="en-US" dirty="0"/>
              <a:t>の</a:t>
            </a:r>
            <a:r>
              <a:rPr lang="en-US" altLang="ja-JP" dirty="0"/>
              <a:t>Pin</a:t>
            </a:r>
            <a:r>
              <a:rPr lang="ja-JP" altLang="en-US" dirty="0"/>
              <a:t>設定を行おう</a:t>
            </a:r>
            <a:r>
              <a:rPr lang="en-US" altLang="ja-JP" dirty="0"/>
              <a:t>(</a:t>
            </a:r>
            <a:r>
              <a:rPr lang="ja-JP" altLang="en-US" dirty="0"/>
              <a:t>マウス用</a:t>
            </a:r>
            <a:r>
              <a:rPr lang="en-US" altLang="ja-JP" dirty="0"/>
              <a:t>)</a:t>
            </a:r>
            <a:endParaRPr kumimoji="1" lang="ja-JP" altLang="en-US" dirty="0"/>
          </a:p>
        </p:txBody>
      </p:sp>
      <p:pic>
        <p:nvPicPr>
          <p:cNvPr id="8" name="コンテンツ プレースホルダー 7">
            <a:extLst>
              <a:ext uri="{FF2B5EF4-FFF2-40B4-BE49-F238E27FC236}">
                <a16:creationId xmlns:a16="http://schemas.microsoft.com/office/drawing/2014/main" id="{E05C806D-2544-E232-2E23-2EB889484492}"/>
              </a:ext>
            </a:extLst>
          </p:cNvPr>
          <p:cNvPicPr>
            <a:picLocks noGrp="1" noChangeAspect="1"/>
          </p:cNvPicPr>
          <p:nvPr>
            <p:ph idx="1"/>
          </p:nvPr>
        </p:nvPicPr>
        <p:blipFill>
          <a:blip r:embed="rId2"/>
          <a:stretch>
            <a:fillRect/>
          </a:stretch>
        </p:blipFill>
        <p:spPr>
          <a:xfrm>
            <a:off x="748564" y="2021568"/>
            <a:ext cx="8063638" cy="4351338"/>
          </a:xfrm>
        </p:spPr>
      </p:pic>
      <p:sp>
        <p:nvSpPr>
          <p:cNvPr id="9" name="テキスト ボックス 8">
            <a:extLst>
              <a:ext uri="{FF2B5EF4-FFF2-40B4-BE49-F238E27FC236}">
                <a16:creationId xmlns:a16="http://schemas.microsoft.com/office/drawing/2014/main" id="{FC4917B4-51F7-04E0-980B-351E91C7E9F7}"/>
              </a:ext>
            </a:extLst>
          </p:cNvPr>
          <p:cNvSpPr txBox="1"/>
          <p:nvPr/>
        </p:nvSpPr>
        <p:spPr>
          <a:xfrm>
            <a:off x="9013371" y="2519265"/>
            <a:ext cx="2575249" cy="3139321"/>
          </a:xfrm>
          <a:prstGeom prst="rect">
            <a:avLst/>
          </a:prstGeom>
          <a:noFill/>
        </p:spPr>
        <p:txBody>
          <a:bodyPr wrap="square" rtlCol="0">
            <a:spAutoFit/>
          </a:bodyPr>
          <a:lstStyle/>
          <a:p>
            <a:r>
              <a:rPr kumimoji="1" lang="en-US" altLang="ja-JP" dirty="0"/>
              <a:t>MCO,SW,VCP</a:t>
            </a:r>
            <a:r>
              <a:rPr kumimoji="1" lang="ja-JP" altLang="en-US" dirty="0"/>
              <a:t>は初期から変更しない。</a:t>
            </a:r>
            <a:endParaRPr kumimoji="1" lang="en-US" altLang="ja-JP" dirty="0"/>
          </a:p>
          <a:p>
            <a:r>
              <a:rPr lang="en-US" altLang="ja-JP" dirty="0"/>
              <a:t>RCC</a:t>
            </a:r>
            <a:r>
              <a:rPr lang="ja-JP" altLang="en-US" dirty="0"/>
              <a:t>は</a:t>
            </a:r>
            <a:r>
              <a:rPr lang="en-US" altLang="ja-JP" dirty="0"/>
              <a:t>2</a:t>
            </a:r>
            <a:r>
              <a:rPr lang="ja-JP" altLang="en-US" dirty="0"/>
              <a:t>ついらないので</a:t>
            </a:r>
            <a:r>
              <a:rPr lang="en-US" altLang="ja-JP" dirty="0"/>
              <a:t>reset</a:t>
            </a:r>
            <a:endParaRPr kumimoji="1" lang="en-US" altLang="ja-JP" dirty="0"/>
          </a:p>
          <a:p>
            <a:r>
              <a:rPr lang="en-US" altLang="ja-JP" dirty="0"/>
              <a:t>I2C1</a:t>
            </a:r>
            <a:r>
              <a:rPr lang="ja-JP" altLang="en-US" dirty="0"/>
              <a:t>は右のほうのものを使う。</a:t>
            </a:r>
            <a:endParaRPr kumimoji="1" lang="en-US" altLang="ja-JP" dirty="0"/>
          </a:p>
          <a:p>
            <a:r>
              <a:rPr kumimoji="1" lang="en-US" altLang="ja-JP" dirty="0"/>
              <a:t>AD</a:t>
            </a:r>
            <a:r>
              <a:rPr lang="en-US" altLang="ja-JP" dirty="0"/>
              <a:t>C1</a:t>
            </a:r>
            <a:r>
              <a:rPr lang="ja-JP" altLang="en-US" dirty="0"/>
              <a:t>は</a:t>
            </a:r>
            <a:r>
              <a:rPr kumimoji="1" lang="ja-JP" altLang="en-US" dirty="0"/>
              <a:t>下のほうに集まっているためその中から</a:t>
            </a:r>
            <a:r>
              <a:rPr kumimoji="1" lang="en-US" altLang="ja-JP" dirty="0"/>
              <a:t>5</a:t>
            </a:r>
            <a:r>
              <a:rPr kumimoji="1" lang="ja-JP" altLang="en-US" dirty="0"/>
              <a:t>つ選択</a:t>
            </a:r>
            <a:r>
              <a:rPr kumimoji="1" lang="en-US" altLang="ja-JP" dirty="0"/>
              <a:t>(</a:t>
            </a:r>
            <a:r>
              <a:rPr kumimoji="1" lang="ja-JP" altLang="en-US" dirty="0"/>
              <a:t>バッテリー</a:t>
            </a:r>
            <a:r>
              <a:rPr kumimoji="1" lang="en-US" altLang="ja-JP" dirty="0"/>
              <a:t>1</a:t>
            </a:r>
            <a:r>
              <a:rPr kumimoji="1" lang="ja-JP" altLang="en-US" dirty="0"/>
              <a:t>つ、センサー</a:t>
            </a:r>
            <a:r>
              <a:rPr kumimoji="1" lang="en-US" altLang="ja-JP" dirty="0"/>
              <a:t>4</a:t>
            </a:r>
            <a:r>
              <a:rPr kumimoji="1" lang="ja-JP" altLang="en-US" dirty="0"/>
              <a:t>つ</a:t>
            </a:r>
            <a:r>
              <a:rPr kumimoji="1" lang="en-US" altLang="ja-JP" dirty="0"/>
              <a:t>)</a:t>
            </a:r>
            <a:endParaRPr kumimoji="1" lang="ja-JP" altLang="en-US" dirty="0"/>
          </a:p>
        </p:txBody>
      </p:sp>
    </p:spTree>
    <p:extLst>
      <p:ext uri="{BB962C8B-B14F-4D97-AF65-F5344CB8AC3E}">
        <p14:creationId xmlns:p14="http://schemas.microsoft.com/office/powerpoint/2010/main" val="233119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DC5DC-6AF2-C256-09E1-194750C523CF}"/>
              </a:ext>
            </a:extLst>
          </p:cNvPr>
          <p:cNvSpPr>
            <a:spLocks noGrp="1"/>
          </p:cNvSpPr>
          <p:nvPr>
            <p:ph type="title"/>
          </p:nvPr>
        </p:nvSpPr>
        <p:spPr/>
        <p:txBody>
          <a:bodyPr/>
          <a:lstStyle/>
          <a:p>
            <a:r>
              <a:rPr kumimoji="1" lang="en-US" altLang="ja-JP" dirty="0" err="1"/>
              <a:t>CubeMX</a:t>
            </a:r>
            <a:r>
              <a:rPr lang="ja-JP" altLang="en-US" dirty="0"/>
              <a:t>の</a:t>
            </a:r>
            <a:r>
              <a:rPr lang="en-US" altLang="ja-JP" dirty="0"/>
              <a:t>Pin</a:t>
            </a:r>
            <a:r>
              <a:rPr lang="ja-JP" altLang="en-US" dirty="0"/>
              <a:t>設定を行おう</a:t>
            </a:r>
            <a:r>
              <a:rPr lang="en-US" altLang="ja-JP" dirty="0"/>
              <a:t>(</a:t>
            </a:r>
            <a:r>
              <a:rPr lang="ja-JP" altLang="en-US" dirty="0"/>
              <a:t>マウス用</a:t>
            </a:r>
            <a:r>
              <a:rPr lang="en-US" altLang="ja-JP" dirty="0"/>
              <a:t>)</a:t>
            </a:r>
            <a:endParaRPr kumimoji="1" lang="ja-JP" altLang="en-US" dirty="0"/>
          </a:p>
        </p:txBody>
      </p:sp>
      <p:sp>
        <p:nvSpPr>
          <p:cNvPr id="9" name="テキスト ボックス 8">
            <a:extLst>
              <a:ext uri="{FF2B5EF4-FFF2-40B4-BE49-F238E27FC236}">
                <a16:creationId xmlns:a16="http://schemas.microsoft.com/office/drawing/2014/main" id="{FC4917B4-51F7-04E0-980B-351E91C7E9F7}"/>
              </a:ext>
            </a:extLst>
          </p:cNvPr>
          <p:cNvSpPr txBox="1"/>
          <p:nvPr/>
        </p:nvSpPr>
        <p:spPr>
          <a:xfrm>
            <a:off x="9013371" y="2519265"/>
            <a:ext cx="2575249" cy="1477328"/>
          </a:xfrm>
          <a:prstGeom prst="rect">
            <a:avLst/>
          </a:prstGeom>
          <a:noFill/>
        </p:spPr>
        <p:txBody>
          <a:bodyPr wrap="square" rtlCol="0">
            <a:spAutoFit/>
          </a:bodyPr>
          <a:lstStyle/>
          <a:p>
            <a:r>
              <a:rPr kumimoji="1" lang="en-US" altLang="ja-JP" dirty="0"/>
              <a:t>TIMER</a:t>
            </a:r>
            <a:r>
              <a:rPr kumimoji="1" lang="ja-JP" altLang="en-US" dirty="0"/>
              <a:t>を</a:t>
            </a:r>
            <a:r>
              <a:rPr kumimoji="1" lang="en-US" altLang="ja-JP" dirty="0"/>
              <a:t>3</a:t>
            </a:r>
            <a:r>
              <a:rPr kumimoji="1" lang="ja-JP" altLang="en-US" dirty="0"/>
              <a:t>つ探す。</a:t>
            </a:r>
            <a:endParaRPr kumimoji="1" lang="en-US" altLang="ja-JP" dirty="0"/>
          </a:p>
          <a:p>
            <a:r>
              <a:rPr lang="en-US" altLang="ja-JP" dirty="0"/>
              <a:t>(</a:t>
            </a:r>
            <a:r>
              <a:rPr lang="ja-JP" altLang="en-US" dirty="0"/>
              <a:t>左右のモータとスピーカー</a:t>
            </a:r>
            <a:r>
              <a:rPr lang="en-US" altLang="ja-JP" dirty="0"/>
              <a:t>)</a:t>
            </a:r>
          </a:p>
          <a:p>
            <a:r>
              <a:rPr kumimoji="1" lang="en-US" altLang="ja-JP" dirty="0"/>
              <a:t>TIM1,TIM2,TIM15</a:t>
            </a:r>
            <a:r>
              <a:rPr kumimoji="1" lang="ja-JP" altLang="en-US" dirty="0"/>
              <a:t>を使用</a:t>
            </a:r>
          </a:p>
        </p:txBody>
      </p:sp>
      <p:pic>
        <p:nvPicPr>
          <p:cNvPr id="10" name="コンテンツ プレースホルダー 9">
            <a:extLst>
              <a:ext uri="{FF2B5EF4-FFF2-40B4-BE49-F238E27FC236}">
                <a16:creationId xmlns:a16="http://schemas.microsoft.com/office/drawing/2014/main" id="{072CA3A8-C58F-8F61-71B3-887F3AE31C75}"/>
              </a:ext>
            </a:extLst>
          </p:cNvPr>
          <p:cNvPicPr>
            <a:picLocks noGrp="1" noChangeAspect="1"/>
          </p:cNvPicPr>
          <p:nvPr>
            <p:ph idx="1"/>
          </p:nvPr>
        </p:nvPicPr>
        <p:blipFill>
          <a:blip r:embed="rId2"/>
          <a:stretch>
            <a:fillRect/>
          </a:stretch>
        </p:blipFill>
        <p:spPr>
          <a:xfrm>
            <a:off x="603380" y="1909600"/>
            <a:ext cx="7994124" cy="4351338"/>
          </a:xfrm>
        </p:spPr>
      </p:pic>
    </p:spTree>
    <p:extLst>
      <p:ext uri="{BB962C8B-B14F-4D97-AF65-F5344CB8AC3E}">
        <p14:creationId xmlns:p14="http://schemas.microsoft.com/office/powerpoint/2010/main" val="3928086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A5EEB-BDBE-4B6C-FBC7-11E8BBB7D4B3}"/>
              </a:ext>
            </a:extLst>
          </p:cNvPr>
          <p:cNvSpPr>
            <a:spLocks noGrp="1"/>
          </p:cNvSpPr>
          <p:nvPr>
            <p:ph type="title"/>
          </p:nvPr>
        </p:nvSpPr>
        <p:spPr/>
        <p:txBody>
          <a:bodyPr/>
          <a:lstStyle/>
          <a:p>
            <a:r>
              <a:rPr kumimoji="1" lang="en-US" altLang="ja-JP" dirty="0" err="1"/>
              <a:t>CubeMX</a:t>
            </a:r>
            <a:r>
              <a:rPr lang="ja-JP" altLang="en-US" dirty="0"/>
              <a:t>の</a:t>
            </a:r>
            <a:r>
              <a:rPr lang="en-US" altLang="ja-JP" dirty="0"/>
              <a:t>Pin</a:t>
            </a:r>
            <a:r>
              <a:rPr lang="ja-JP" altLang="en-US" dirty="0"/>
              <a:t>設定を行おう</a:t>
            </a:r>
            <a:r>
              <a:rPr lang="en-US" altLang="ja-JP" dirty="0"/>
              <a:t>(</a:t>
            </a:r>
            <a:r>
              <a:rPr lang="ja-JP" altLang="en-US" dirty="0"/>
              <a:t>マウス用</a:t>
            </a:r>
            <a:r>
              <a:rPr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3E7F0369-7E72-2723-FD6B-3011113E08EB}"/>
              </a:ext>
            </a:extLst>
          </p:cNvPr>
          <p:cNvPicPr>
            <a:picLocks noGrp="1" noChangeAspect="1"/>
          </p:cNvPicPr>
          <p:nvPr>
            <p:ph idx="1"/>
          </p:nvPr>
        </p:nvPicPr>
        <p:blipFill>
          <a:blip r:embed="rId2"/>
          <a:stretch>
            <a:fillRect/>
          </a:stretch>
        </p:blipFill>
        <p:spPr>
          <a:xfrm>
            <a:off x="249946" y="1909812"/>
            <a:ext cx="8122215" cy="4351338"/>
          </a:xfrm>
        </p:spPr>
      </p:pic>
      <p:sp>
        <p:nvSpPr>
          <p:cNvPr id="6" name="テキスト ボックス 5">
            <a:extLst>
              <a:ext uri="{FF2B5EF4-FFF2-40B4-BE49-F238E27FC236}">
                <a16:creationId xmlns:a16="http://schemas.microsoft.com/office/drawing/2014/main" id="{8875DBFD-B875-CC2A-1BE9-CDB129A0A2BD}"/>
              </a:ext>
            </a:extLst>
          </p:cNvPr>
          <p:cNvSpPr txBox="1"/>
          <p:nvPr/>
        </p:nvSpPr>
        <p:spPr>
          <a:xfrm>
            <a:off x="8685567" y="2346736"/>
            <a:ext cx="2928683" cy="2308324"/>
          </a:xfrm>
          <a:prstGeom prst="rect">
            <a:avLst/>
          </a:prstGeom>
          <a:noFill/>
        </p:spPr>
        <p:txBody>
          <a:bodyPr wrap="square" rtlCol="0">
            <a:spAutoFit/>
          </a:bodyPr>
          <a:lstStyle/>
          <a:p>
            <a:r>
              <a:rPr kumimoji="1" lang="ja-JP" altLang="en-US" dirty="0"/>
              <a:t>あとは</a:t>
            </a:r>
            <a:r>
              <a:rPr kumimoji="1" lang="en-US" altLang="ja-JP" dirty="0"/>
              <a:t>GPIO</a:t>
            </a:r>
            <a:r>
              <a:rPr kumimoji="1" lang="ja-JP" altLang="en-US" dirty="0"/>
              <a:t>の設定。</a:t>
            </a:r>
            <a:endParaRPr kumimoji="1" lang="en-US" altLang="ja-JP" dirty="0"/>
          </a:p>
          <a:p>
            <a:r>
              <a:rPr lang="ja-JP" altLang="en-US" dirty="0"/>
              <a:t>スイッチの入力</a:t>
            </a:r>
            <a:r>
              <a:rPr lang="en-US" altLang="ja-JP" dirty="0"/>
              <a:t>2</a:t>
            </a:r>
            <a:r>
              <a:rPr lang="ja-JP" altLang="en-US" dirty="0"/>
              <a:t>つ</a:t>
            </a:r>
            <a:endParaRPr lang="en-US" altLang="ja-JP" dirty="0"/>
          </a:p>
          <a:p>
            <a:r>
              <a:rPr kumimoji="1" lang="en-US" altLang="ja-JP" dirty="0"/>
              <a:t>LED</a:t>
            </a:r>
            <a:r>
              <a:rPr kumimoji="1" lang="ja-JP" altLang="en-US" dirty="0"/>
              <a:t>の出力</a:t>
            </a:r>
            <a:r>
              <a:rPr kumimoji="1" lang="en-US" altLang="ja-JP" dirty="0"/>
              <a:t>(LD3)1</a:t>
            </a:r>
            <a:r>
              <a:rPr kumimoji="1" lang="ja-JP" altLang="en-US" dirty="0"/>
              <a:t>つ</a:t>
            </a:r>
            <a:endParaRPr kumimoji="1" lang="en-US" altLang="ja-JP" dirty="0"/>
          </a:p>
          <a:p>
            <a:r>
              <a:rPr lang="ja-JP" altLang="en-US" dirty="0"/>
              <a:t>センサー</a:t>
            </a:r>
            <a:r>
              <a:rPr lang="en-US" altLang="ja-JP" dirty="0"/>
              <a:t>LED</a:t>
            </a:r>
            <a:r>
              <a:rPr lang="ja-JP" altLang="en-US" dirty="0"/>
              <a:t>の出力</a:t>
            </a:r>
            <a:r>
              <a:rPr lang="en-US" altLang="ja-JP" dirty="0"/>
              <a:t>2</a:t>
            </a:r>
            <a:r>
              <a:rPr lang="ja-JP" altLang="en-US" dirty="0"/>
              <a:t>つ</a:t>
            </a:r>
            <a:endParaRPr lang="en-US" altLang="ja-JP" dirty="0"/>
          </a:p>
          <a:p>
            <a:r>
              <a:rPr kumimoji="1" lang="ja-JP" altLang="en-US" dirty="0"/>
              <a:t>モータ</a:t>
            </a:r>
            <a:r>
              <a:rPr kumimoji="1" lang="en-US" altLang="ja-JP" dirty="0"/>
              <a:t>enable</a:t>
            </a:r>
            <a:r>
              <a:rPr kumimoji="1" lang="ja-JP" altLang="en-US" dirty="0"/>
              <a:t>の出力</a:t>
            </a:r>
            <a:r>
              <a:rPr kumimoji="1" lang="en-US" altLang="ja-JP" dirty="0"/>
              <a:t>1</a:t>
            </a:r>
            <a:r>
              <a:rPr kumimoji="1" lang="ja-JP" altLang="en-US" dirty="0"/>
              <a:t>つ</a:t>
            </a:r>
            <a:endParaRPr kumimoji="1" lang="en-US" altLang="ja-JP" dirty="0"/>
          </a:p>
          <a:p>
            <a:r>
              <a:rPr kumimoji="1" lang="ja-JP" altLang="en-US" dirty="0"/>
              <a:t>モータ</a:t>
            </a:r>
            <a:r>
              <a:rPr kumimoji="1" lang="en-US" altLang="ja-JP" dirty="0"/>
              <a:t>reset</a:t>
            </a:r>
            <a:r>
              <a:rPr kumimoji="1" lang="ja-JP" altLang="en-US" dirty="0"/>
              <a:t>の出力</a:t>
            </a:r>
            <a:r>
              <a:rPr kumimoji="1" lang="en-US" altLang="ja-JP" dirty="0"/>
              <a:t>1</a:t>
            </a:r>
            <a:r>
              <a:rPr kumimoji="1" lang="ja-JP" altLang="en-US" dirty="0"/>
              <a:t>つ</a:t>
            </a:r>
            <a:endParaRPr kumimoji="1" lang="en-US" altLang="ja-JP" dirty="0"/>
          </a:p>
          <a:p>
            <a:r>
              <a:rPr kumimoji="1" lang="ja-JP" altLang="en-US" dirty="0"/>
              <a:t>モータ</a:t>
            </a:r>
            <a:r>
              <a:rPr lang="en-US" altLang="ja-JP" dirty="0"/>
              <a:t>CW/CCW</a:t>
            </a:r>
            <a:r>
              <a:rPr kumimoji="1" lang="ja-JP" altLang="en-US" dirty="0"/>
              <a:t>の出力</a:t>
            </a:r>
            <a:r>
              <a:rPr lang="en-US" altLang="ja-JP" dirty="0"/>
              <a:t>2</a:t>
            </a:r>
            <a:r>
              <a:rPr kumimoji="1" lang="ja-JP" altLang="en-US" dirty="0"/>
              <a:t>つ</a:t>
            </a:r>
            <a:endParaRPr kumimoji="1" lang="en-US" altLang="ja-JP" dirty="0"/>
          </a:p>
          <a:p>
            <a:r>
              <a:rPr lang="ja-JP" altLang="en-US" dirty="0"/>
              <a:t>の設定。</a:t>
            </a:r>
            <a:endParaRPr lang="en-US" altLang="ja-JP" dirty="0"/>
          </a:p>
        </p:txBody>
      </p:sp>
    </p:spTree>
    <p:extLst>
      <p:ext uri="{BB962C8B-B14F-4D97-AF65-F5344CB8AC3E}">
        <p14:creationId xmlns:p14="http://schemas.microsoft.com/office/powerpoint/2010/main" val="23998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60B0B-DD74-67C7-D0AC-07F8142B84AF}"/>
              </a:ext>
            </a:extLst>
          </p:cNvPr>
          <p:cNvSpPr>
            <a:spLocks noGrp="1"/>
          </p:cNvSpPr>
          <p:nvPr>
            <p:ph type="title"/>
          </p:nvPr>
        </p:nvSpPr>
        <p:spPr/>
        <p:txBody>
          <a:bodyPr/>
          <a:lstStyle/>
          <a:p>
            <a:r>
              <a:rPr kumimoji="1" lang="ja-JP" altLang="en-US" dirty="0"/>
              <a:t>環境構築</a:t>
            </a:r>
          </a:p>
        </p:txBody>
      </p:sp>
      <p:sp>
        <p:nvSpPr>
          <p:cNvPr id="3" name="コンテンツ プレースホルダー 2">
            <a:extLst>
              <a:ext uri="{FF2B5EF4-FFF2-40B4-BE49-F238E27FC236}">
                <a16:creationId xmlns:a16="http://schemas.microsoft.com/office/drawing/2014/main" id="{871AD99A-2F79-3665-05F9-22C62F1CEF04}"/>
              </a:ext>
            </a:extLst>
          </p:cNvPr>
          <p:cNvSpPr>
            <a:spLocks noGrp="1"/>
          </p:cNvSpPr>
          <p:nvPr>
            <p:ph idx="1"/>
          </p:nvPr>
        </p:nvSpPr>
        <p:spPr/>
        <p:txBody>
          <a:bodyPr/>
          <a:lstStyle/>
          <a:p>
            <a:r>
              <a:rPr kumimoji="1" lang="ja-JP" altLang="en-US" dirty="0"/>
              <a:t>インストールのダウンロード</a:t>
            </a:r>
            <a:endParaRPr kumimoji="1" lang="en-US" altLang="ja-JP" dirty="0"/>
          </a:p>
          <a:p>
            <a:endParaRPr lang="en-US" altLang="ja-JP" dirty="0"/>
          </a:p>
          <a:p>
            <a:r>
              <a:rPr kumimoji="1" lang="en-US" altLang="ja-JP" dirty="0">
                <a:hlinkClick r:id="rId2"/>
              </a:rPr>
              <a:t>https://www.st.com/ja/development-tools/stm32cubeide.html</a:t>
            </a:r>
            <a:endParaRPr kumimoji="1" lang="en-US" altLang="ja-JP" dirty="0"/>
          </a:p>
          <a:p>
            <a:endParaRPr kumimoji="1" lang="ja-JP" altLang="en-US" dirty="0"/>
          </a:p>
        </p:txBody>
      </p:sp>
      <p:pic>
        <p:nvPicPr>
          <p:cNvPr id="5" name="図 4">
            <a:extLst>
              <a:ext uri="{FF2B5EF4-FFF2-40B4-BE49-F238E27FC236}">
                <a16:creationId xmlns:a16="http://schemas.microsoft.com/office/drawing/2014/main" id="{A519F5FD-4C73-5341-17D2-6B476F2989B8}"/>
              </a:ext>
            </a:extLst>
          </p:cNvPr>
          <p:cNvPicPr>
            <a:picLocks noChangeAspect="1"/>
          </p:cNvPicPr>
          <p:nvPr/>
        </p:nvPicPr>
        <p:blipFill>
          <a:blip r:embed="rId3"/>
          <a:stretch>
            <a:fillRect/>
          </a:stretch>
        </p:blipFill>
        <p:spPr>
          <a:xfrm>
            <a:off x="1194752" y="3769567"/>
            <a:ext cx="5463169" cy="2407396"/>
          </a:xfrm>
          <a:prstGeom prst="rect">
            <a:avLst/>
          </a:prstGeom>
        </p:spPr>
      </p:pic>
      <p:sp>
        <p:nvSpPr>
          <p:cNvPr id="6" name="テキスト ボックス 5">
            <a:extLst>
              <a:ext uri="{FF2B5EF4-FFF2-40B4-BE49-F238E27FC236}">
                <a16:creationId xmlns:a16="http://schemas.microsoft.com/office/drawing/2014/main" id="{67D47D45-BBD0-D70F-1AAB-D63EA5B78795}"/>
              </a:ext>
            </a:extLst>
          </p:cNvPr>
          <p:cNvSpPr txBox="1"/>
          <p:nvPr/>
        </p:nvSpPr>
        <p:spPr>
          <a:xfrm>
            <a:off x="7119257" y="4590661"/>
            <a:ext cx="3097763" cy="923330"/>
          </a:xfrm>
          <a:prstGeom prst="rect">
            <a:avLst/>
          </a:prstGeom>
          <a:noFill/>
        </p:spPr>
        <p:txBody>
          <a:bodyPr wrap="square" rtlCol="0">
            <a:spAutoFit/>
          </a:bodyPr>
          <a:lstStyle/>
          <a:p>
            <a:r>
              <a:rPr kumimoji="1" lang="ja-JP" altLang="en-US" dirty="0"/>
              <a:t>ひとまず</a:t>
            </a:r>
            <a:r>
              <a:rPr kumimoji="1" lang="en-US" altLang="ja-JP" dirty="0"/>
              <a:t>Win</a:t>
            </a:r>
            <a:r>
              <a:rPr kumimoji="1" lang="ja-JP" altLang="en-US" dirty="0"/>
              <a:t>の最新版をインストール</a:t>
            </a:r>
            <a:r>
              <a:rPr kumimoji="1" lang="en-US" altLang="ja-JP" dirty="0"/>
              <a:t>(Mac</a:t>
            </a:r>
            <a:r>
              <a:rPr kumimoji="1" lang="ja-JP" altLang="en-US" dirty="0"/>
              <a:t>の人は</a:t>
            </a:r>
            <a:r>
              <a:rPr kumimoji="1" lang="en-US" altLang="ja-JP" dirty="0"/>
              <a:t>mac</a:t>
            </a:r>
            <a:r>
              <a:rPr kumimoji="1" lang="ja-JP" altLang="en-US" dirty="0"/>
              <a:t>で</a:t>
            </a:r>
            <a:r>
              <a:rPr kumimoji="1" lang="en-US" altLang="ja-JP" dirty="0"/>
              <a:t>)</a:t>
            </a:r>
            <a:endParaRPr kumimoji="1" lang="ja-JP" altLang="en-US" dirty="0"/>
          </a:p>
        </p:txBody>
      </p:sp>
    </p:spTree>
    <p:extLst>
      <p:ext uri="{BB962C8B-B14F-4D97-AF65-F5344CB8AC3E}">
        <p14:creationId xmlns:p14="http://schemas.microsoft.com/office/powerpoint/2010/main" val="327912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0A5EEB-BDBE-4B6C-FBC7-11E8BBB7D4B3}"/>
              </a:ext>
            </a:extLst>
          </p:cNvPr>
          <p:cNvSpPr>
            <a:spLocks noGrp="1"/>
          </p:cNvSpPr>
          <p:nvPr>
            <p:ph type="title"/>
          </p:nvPr>
        </p:nvSpPr>
        <p:spPr/>
        <p:txBody>
          <a:bodyPr/>
          <a:lstStyle/>
          <a:p>
            <a:r>
              <a:rPr kumimoji="1" lang="en-US" altLang="ja-JP"/>
              <a:t>CubeMX</a:t>
            </a:r>
            <a:r>
              <a:rPr lang="ja-JP" altLang="en-US"/>
              <a:t>の</a:t>
            </a:r>
            <a:r>
              <a:rPr lang="en-US" altLang="ja-JP"/>
              <a:t>Pin</a:t>
            </a:r>
            <a:r>
              <a:rPr lang="ja-JP" altLang="en-US"/>
              <a:t>設定を行おう</a:t>
            </a:r>
            <a:r>
              <a:rPr lang="en-US" altLang="ja-JP"/>
              <a:t>(</a:t>
            </a:r>
            <a:r>
              <a:rPr lang="ja-JP" altLang="en-US"/>
              <a:t>マウス用</a:t>
            </a:r>
            <a:r>
              <a:rPr lang="en-US" altLang="ja-JP"/>
              <a:t>)</a:t>
            </a:r>
            <a:endParaRPr kumimoji="1" lang="ja-JP" altLang="en-US" dirty="0"/>
          </a:p>
        </p:txBody>
      </p:sp>
      <p:sp>
        <p:nvSpPr>
          <p:cNvPr id="6" name="テキスト ボックス 5">
            <a:extLst>
              <a:ext uri="{FF2B5EF4-FFF2-40B4-BE49-F238E27FC236}">
                <a16:creationId xmlns:a16="http://schemas.microsoft.com/office/drawing/2014/main" id="{8875DBFD-B875-CC2A-1BE9-CDB129A0A2BD}"/>
              </a:ext>
            </a:extLst>
          </p:cNvPr>
          <p:cNvSpPr txBox="1"/>
          <p:nvPr/>
        </p:nvSpPr>
        <p:spPr>
          <a:xfrm>
            <a:off x="8685567" y="2346736"/>
            <a:ext cx="2928683" cy="369332"/>
          </a:xfrm>
          <a:prstGeom prst="rect">
            <a:avLst/>
          </a:prstGeom>
          <a:noFill/>
        </p:spPr>
        <p:txBody>
          <a:bodyPr wrap="square" rtlCol="0">
            <a:spAutoFit/>
          </a:bodyPr>
          <a:lstStyle/>
          <a:p>
            <a:r>
              <a:rPr lang="en-US" altLang="ja-JP"/>
              <a:t>Pin</a:t>
            </a:r>
            <a:r>
              <a:rPr lang="ja-JP" altLang="en-US"/>
              <a:t>設定完了</a:t>
            </a:r>
            <a:endParaRPr lang="en-US" altLang="ja-JP" dirty="0"/>
          </a:p>
        </p:txBody>
      </p:sp>
      <p:pic>
        <p:nvPicPr>
          <p:cNvPr id="14" name="コンテンツ プレースホルダー 13">
            <a:extLst>
              <a:ext uri="{FF2B5EF4-FFF2-40B4-BE49-F238E27FC236}">
                <a16:creationId xmlns:a16="http://schemas.microsoft.com/office/drawing/2014/main" id="{D5DC9B57-A1B6-B1B7-1473-94BAFCB00251}"/>
              </a:ext>
            </a:extLst>
          </p:cNvPr>
          <p:cNvPicPr>
            <a:picLocks noGrp="1" noChangeAspect="1"/>
          </p:cNvPicPr>
          <p:nvPr>
            <p:ph idx="1"/>
          </p:nvPr>
        </p:nvPicPr>
        <p:blipFill>
          <a:blip r:embed="rId2"/>
          <a:stretch>
            <a:fillRect/>
          </a:stretch>
        </p:blipFill>
        <p:spPr>
          <a:xfrm>
            <a:off x="463046" y="1850792"/>
            <a:ext cx="8027757" cy="4351338"/>
          </a:xfrm>
        </p:spPr>
      </p:pic>
    </p:spTree>
    <p:extLst>
      <p:ext uri="{BB962C8B-B14F-4D97-AF65-F5344CB8AC3E}">
        <p14:creationId xmlns:p14="http://schemas.microsoft.com/office/powerpoint/2010/main" val="1142265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648C1-AF87-C9FD-BBA8-B3FC744F04E0}"/>
              </a:ext>
            </a:extLst>
          </p:cNvPr>
          <p:cNvSpPr>
            <a:spLocks noGrp="1"/>
          </p:cNvSpPr>
          <p:nvPr>
            <p:ph type="title"/>
          </p:nvPr>
        </p:nvSpPr>
        <p:spPr/>
        <p:txBody>
          <a:bodyPr/>
          <a:lstStyle/>
          <a:p>
            <a:r>
              <a:rPr kumimoji="1" lang="ja-JP" altLang="en-US" dirty="0"/>
              <a:t>クロックの設定</a:t>
            </a:r>
          </a:p>
        </p:txBody>
      </p:sp>
      <p:pic>
        <p:nvPicPr>
          <p:cNvPr id="5" name="コンテンツ プレースホルダー 4">
            <a:extLst>
              <a:ext uri="{FF2B5EF4-FFF2-40B4-BE49-F238E27FC236}">
                <a16:creationId xmlns:a16="http://schemas.microsoft.com/office/drawing/2014/main" id="{CD2F84E0-BFC9-F79A-92D6-9FD61F0D7316}"/>
              </a:ext>
            </a:extLst>
          </p:cNvPr>
          <p:cNvPicPr>
            <a:picLocks noGrp="1" noChangeAspect="1"/>
          </p:cNvPicPr>
          <p:nvPr>
            <p:ph idx="1"/>
          </p:nvPr>
        </p:nvPicPr>
        <p:blipFill>
          <a:blip r:embed="rId2"/>
          <a:stretch>
            <a:fillRect/>
          </a:stretch>
        </p:blipFill>
        <p:spPr>
          <a:xfrm>
            <a:off x="233265" y="1493660"/>
            <a:ext cx="4658370" cy="3348928"/>
          </a:xfrm>
        </p:spPr>
      </p:pic>
      <p:pic>
        <p:nvPicPr>
          <p:cNvPr id="7" name="図 6">
            <a:extLst>
              <a:ext uri="{FF2B5EF4-FFF2-40B4-BE49-F238E27FC236}">
                <a16:creationId xmlns:a16="http://schemas.microsoft.com/office/drawing/2014/main" id="{99384558-9564-6E3E-478F-AC02F79F0A04}"/>
              </a:ext>
            </a:extLst>
          </p:cNvPr>
          <p:cNvPicPr>
            <a:picLocks noChangeAspect="1"/>
          </p:cNvPicPr>
          <p:nvPr/>
        </p:nvPicPr>
        <p:blipFill>
          <a:blip r:embed="rId3"/>
          <a:stretch>
            <a:fillRect/>
          </a:stretch>
        </p:blipFill>
        <p:spPr>
          <a:xfrm>
            <a:off x="5301075" y="456436"/>
            <a:ext cx="4760425" cy="4992641"/>
          </a:xfrm>
          <a:prstGeom prst="rect">
            <a:avLst/>
          </a:prstGeom>
        </p:spPr>
      </p:pic>
      <p:sp>
        <p:nvSpPr>
          <p:cNvPr id="8" name="テキスト ボックス 7">
            <a:extLst>
              <a:ext uri="{FF2B5EF4-FFF2-40B4-BE49-F238E27FC236}">
                <a16:creationId xmlns:a16="http://schemas.microsoft.com/office/drawing/2014/main" id="{0B465926-AEBA-4152-E69C-0AB3C9AD3F53}"/>
              </a:ext>
            </a:extLst>
          </p:cNvPr>
          <p:cNvSpPr txBox="1"/>
          <p:nvPr/>
        </p:nvSpPr>
        <p:spPr>
          <a:xfrm>
            <a:off x="643812" y="5281127"/>
            <a:ext cx="3172408" cy="369332"/>
          </a:xfrm>
          <a:prstGeom prst="rect">
            <a:avLst/>
          </a:prstGeom>
          <a:noFill/>
        </p:spPr>
        <p:txBody>
          <a:bodyPr wrap="square" rtlCol="0">
            <a:spAutoFit/>
          </a:bodyPr>
          <a:lstStyle/>
          <a:p>
            <a:r>
              <a:rPr kumimoji="1" lang="en-US" altLang="ja-JP" dirty="0"/>
              <a:t>PA0</a:t>
            </a:r>
            <a:r>
              <a:rPr kumimoji="1" lang="ja-JP" altLang="en-US" dirty="0"/>
              <a:t>を</a:t>
            </a:r>
            <a:r>
              <a:rPr kumimoji="1" lang="en-US" altLang="ja-JP" dirty="0"/>
              <a:t>MCO</a:t>
            </a:r>
            <a:r>
              <a:rPr kumimoji="1" lang="ja-JP" altLang="en-US" dirty="0"/>
              <a:t>のままで</a:t>
            </a:r>
          </a:p>
        </p:txBody>
      </p:sp>
      <p:sp>
        <p:nvSpPr>
          <p:cNvPr id="9" name="テキスト ボックス 8">
            <a:extLst>
              <a:ext uri="{FF2B5EF4-FFF2-40B4-BE49-F238E27FC236}">
                <a16:creationId xmlns:a16="http://schemas.microsoft.com/office/drawing/2014/main" id="{03986591-3DFF-F8CB-71B0-EC39058F6443}"/>
              </a:ext>
            </a:extLst>
          </p:cNvPr>
          <p:cNvSpPr txBox="1"/>
          <p:nvPr/>
        </p:nvSpPr>
        <p:spPr>
          <a:xfrm>
            <a:off x="6385249" y="5552829"/>
            <a:ext cx="3172408" cy="923330"/>
          </a:xfrm>
          <a:prstGeom prst="rect">
            <a:avLst/>
          </a:prstGeom>
          <a:noFill/>
        </p:spPr>
        <p:txBody>
          <a:bodyPr wrap="square" rtlCol="0">
            <a:spAutoFit/>
          </a:bodyPr>
          <a:lstStyle/>
          <a:p>
            <a:r>
              <a:rPr lang="en-US" altLang="ja-JP" dirty="0"/>
              <a:t>System Core</a:t>
            </a:r>
            <a:r>
              <a:rPr lang="ja-JP" altLang="en-US" dirty="0"/>
              <a:t>→</a:t>
            </a:r>
            <a:r>
              <a:rPr lang="en-US" altLang="ja-JP" dirty="0"/>
              <a:t>RCC</a:t>
            </a:r>
            <a:r>
              <a:rPr lang="ja-JP" altLang="en-US" dirty="0"/>
              <a:t>を選択</a:t>
            </a:r>
            <a:endParaRPr lang="en-US" altLang="ja-JP" dirty="0"/>
          </a:p>
          <a:p>
            <a:r>
              <a:rPr kumimoji="1" lang="ja-JP" altLang="en-US" dirty="0"/>
              <a:t>そこで</a:t>
            </a:r>
            <a:r>
              <a:rPr kumimoji="1" lang="en-US" altLang="ja-JP" dirty="0"/>
              <a:t>High Speed Clock</a:t>
            </a:r>
            <a:r>
              <a:rPr kumimoji="1" lang="ja-JP" altLang="en-US" dirty="0"/>
              <a:t>にチェック。他は</a:t>
            </a:r>
            <a:r>
              <a:rPr lang="en-US" altLang="ja-JP" dirty="0"/>
              <a:t>disable</a:t>
            </a:r>
            <a:endParaRPr kumimoji="1" lang="ja-JP" altLang="en-US" dirty="0"/>
          </a:p>
        </p:txBody>
      </p:sp>
    </p:spTree>
    <p:extLst>
      <p:ext uri="{BB962C8B-B14F-4D97-AF65-F5344CB8AC3E}">
        <p14:creationId xmlns:p14="http://schemas.microsoft.com/office/powerpoint/2010/main" val="223747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F063F8BD-E196-D964-7A05-5D6F00E68895}"/>
              </a:ext>
            </a:extLst>
          </p:cNvPr>
          <p:cNvPicPr>
            <a:picLocks noGrp="1" noChangeAspect="1"/>
          </p:cNvPicPr>
          <p:nvPr>
            <p:ph idx="1"/>
          </p:nvPr>
        </p:nvPicPr>
        <p:blipFill>
          <a:blip r:embed="rId2"/>
          <a:stretch>
            <a:fillRect/>
          </a:stretch>
        </p:blipFill>
        <p:spPr>
          <a:xfrm>
            <a:off x="265376" y="1253331"/>
            <a:ext cx="9102559" cy="4925812"/>
          </a:xfrm>
        </p:spPr>
      </p:pic>
      <p:sp>
        <p:nvSpPr>
          <p:cNvPr id="2" name="タイトル 1">
            <a:extLst>
              <a:ext uri="{FF2B5EF4-FFF2-40B4-BE49-F238E27FC236}">
                <a16:creationId xmlns:a16="http://schemas.microsoft.com/office/drawing/2014/main" id="{8C6C9C8E-4BCF-4E69-7DBD-C385A942309E}"/>
              </a:ext>
            </a:extLst>
          </p:cNvPr>
          <p:cNvSpPr>
            <a:spLocks noGrp="1"/>
          </p:cNvSpPr>
          <p:nvPr>
            <p:ph type="title"/>
          </p:nvPr>
        </p:nvSpPr>
        <p:spPr/>
        <p:txBody>
          <a:bodyPr/>
          <a:lstStyle/>
          <a:p>
            <a:r>
              <a:rPr lang="ja-JP" altLang="en-US" dirty="0"/>
              <a:t>クロックの設定</a:t>
            </a:r>
            <a:endParaRPr kumimoji="1" lang="ja-JP" altLang="en-US" dirty="0"/>
          </a:p>
        </p:txBody>
      </p:sp>
      <p:sp>
        <p:nvSpPr>
          <p:cNvPr id="6" name="楕円 5">
            <a:extLst>
              <a:ext uri="{FF2B5EF4-FFF2-40B4-BE49-F238E27FC236}">
                <a16:creationId xmlns:a16="http://schemas.microsoft.com/office/drawing/2014/main" id="{4D56209E-3D6D-C5FF-42B2-4B55544A6540}"/>
              </a:ext>
            </a:extLst>
          </p:cNvPr>
          <p:cNvSpPr/>
          <p:nvPr/>
        </p:nvSpPr>
        <p:spPr>
          <a:xfrm>
            <a:off x="1488381" y="3568147"/>
            <a:ext cx="368411" cy="2961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2D3D2E9-9B0E-2846-C6AE-7FB50DBD8E6E}"/>
              </a:ext>
            </a:extLst>
          </p:cNvPr>
          <p:cNvSpPr txBox="1"/>
          <p:nvPr/>
        </p:nvSpPr>
        <p:spPr>
          <a:xfrm>
            <a:off x="363893" y="6211669"/>
            <a:ext cx="5094515" cy="646331"/>
          </a:xfrm>
          <a:prstGeom prst="rect">
            <a:avLst/>
          </a:prstGeom>
          <a:noFill/>
        </p:spPr>
        <p:txBody>
          <a:bodyPr wrap="square" rtlCol="0">
            <a:spAutoFit/>
          </a:bodyPr>
          <a:lstStyle/>
          <a:p>
            <a:r>
              <a:rPr kumimoji="1" lang="en-US" altLang="ja-JP" dirty="0"/>
              <a:t>MSO</a:t>
            </a:r>
            <a:r>
              <a:rPr kumimoji="1" lang="ja-JP" altLang="en-US" dirty="0"/>
              <a:t>のクロックからの入力を確認</a:t>
            </a:r>
            <a:r>
              <a:rPr lang="ja-JP" altLang="en-US" dirty="0"/>
              <a:t>。今回は</a:t>
            </a:r>
            <a:r>
              <a:rPr lang="en-US" altLang="ja-JP" dirty="0"/>
              <a:t>12Hz</a:t>
            </a:r>
            <a:r>
              <a:rPr lang="ja-JP" altLang="en-US" dirty="0"/>
              <a:t>の水晶を使っているので</a:t>
            </a:r>
            <a:r>
              <a:rPr lang="en-US" altLang="ja-JP" dirty="0"/>
              <a:t>12</a:t>
            </a:r>
            <a:r>
              <a:rPr lang="ja-JP" altLang="en-US" dirty="0"/>
              <a:t>に変更</a:t>
            </a:r>
            <a:endParaRPr kumimoji="1" lang="en-US" altLang="ja-JP" dirty="0"/>
          </a:p>
        </p:txBody>
      </p:sp>
      <p:sp>
        <p:nvSpPr>
          <p:cNvPr id="17" name="楕円 16">
            <a:extLst>
              <a:ext uri="{FF2B5EF4-FFF2-40B4-BE49-F238E27FC236}">
                <a16:creationId xmlns:a16="http://schemas.microsoft.com/office/drawing/2014/main" id="{5E73ABCB-01C7-C0E8-B7F7-0B54867DC001}"/>
              </a:ext>
            </a:extLst>
          </p:cNvPr>
          <p:cNvSpPr/>
          <p:nvPr/>
        </p:nvSpPr>
        <p:spPr>
          <a:xfrm>
            <a:off x="2387230" y="3247054"/>
            <a:ext cx="368411" cy="6172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41F89F4-4E60-B831-BC42-BA8763CA0602}"/>
              </a:ext>
            </a:extLst>
          </p:cNvPr>
          <p:cNvSpPr txBox="1"/>
          <p:nvPr/>
        </p:nvSpPr>
        <p:spPr>
          <a:xfrm>
            <a:off x="5878286" y="6211669"/>
            <a:ext cx="3349690" cy="369332"/>
          </a:xfrm>
          <a:prstGeom prst="rect">
            <a:avLst/>
          </a:prstGeom>
          <a:noFill/>
        </p:spPr>
        <p:txBody>
          <a:bodyPr wrap="square" rtlCol="0">
            <a:spAutoFit/>
          </a:bodyPr>
          <a:lstStyle/>
          <a:p>
            <a:r>
              <a:rPr kumimoji="1" lang="ja-JP" altLang="en-US" dirty="0"/>
              <a:t>また、</a:t>
            </a:r>
            <a:r>
              <a:rPr kumimoji="1" lang="en-US" altLang="ja-JP" dirty="0"/>
              <a:t>PLL</a:t>
            </a:r>
            <a:r>
              <a:rPr kumimoji="1" lang="ja-JP" altLang="en-US" dirty="0"/>
              <a:t>を一番下にする</a:t>
            </a:r>
          </a:p>
        </p:txBody>
      </p:sp>
      <p:sp>
        <p:nvSpPr>
          <p:cNvPr id="19" name="楕円 18">
            <a:extLst>
              <a:ext uri="{FF2B5EF4-FFF2-40B4-BE49-F238E27FC236}">
                <a16:creationId xmlns:a16="http://schemas.microsoft.com/office/drawing/2014/main" id="{4B1A96CE-EB03-D689-2F48-E3E90AC55D6A}"/>
              </a:ext>
            </a:extLst>
          </p:cNvPr>
          <p:cNvSpPr/>
          <p:nvPr/>
        </p:nvSpPr>
        <p:spPr>
          <a:xfrm>
            <a:off x="4545711" y="2039664"/>
            <a:ext cx="912697" cy="286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B939D9D-3F05-40EC-D89B-6B0DAC201C37}"/>
              </a:ext>
            </a:extLst>
          </p:cNvPr>
          <p:cNvSpPr txBox="1"/>
          <p:nvPr/>
        </p:nvSpPr>
        <p:spPr>
          <a:xfrm>
            <a:off x="5271796" y="949230"/>
            <a:ext cx="2575249" cy="646331"/>
          </a:xfrm>
          <a:prstGeom prst="rect">
            <a:avLst/>
          </a:prstGeom>
          <a:noFill/>
        </p:spPr>
        <p:txBody>
          <a:bodyPr wrap="square" rtlCol="0">
            <a:spAutoFit/>
          </a:bodyPr>
          <a:lstStyle/>
          <a:p>
            <a:r>
              <a:rPr kumimoji="1" lang="ja-JP" altLang="en-US" dirty="0"/>
              <a:t>終わったら赤くなるので修正する</a:t>
            </a:r>
          </a:p>
        </p:txBody>
      </p:sp>
    </p:spTree>
    <p:extLst>
      <p:ext uri="{BB962C8B-B14F-4D97-AF65-F5344CB8AC3E}">
        <p14:creationId xmlns:p14="http://schemas.microsoft.com/office/powerpoint/2010/main" val="2703260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060C5-3F78-4C66-38AD-26F05B44AE0E}"/>
              </a:ext>
            </a:extLst>
          </p:cNvPr>
          <p:cNvSpPr>
            <a:spLocks noGrp="1"/>
          </p:cNvSpPr>
          <p:nvPr>
            <p:ph type="title"/>
          </p:nvPr>
        </p:nvSpPr>
        <p:spPr/>
        <p:txBody>
          <a:bodyPr/>
          <a:lstStyle/>
          <a:p>
            <a:r>
              <a:rPr kumimoji="1" lang="ja-JP" altLang="en-US" dirty="0"/>
              <a:t>クロックの設定</a:t>
            </a:r>
          </a:p>
        </p:txBody>
      </p:sp>
      <p:pic>
        <p:nvPicPr>
          <p:cNvPr id="5" name="コンテンツ プレースホルダー 4">
            <a:extLst>
              <a:ext uri="{FF2B5EF4-FFF2-40B4-BE49-F238E27FC236}">
                <a16:creationId xmlns:a16="http://schemas.microsoft.com/office/drawing/2014/main" id="{CC33EE5C-4540-A046-7353-09657294536E}"/>
              </a:ext>
            </a:extLst>
          </p:cNvPr>
          <p:cNvPicPr>
            <a:picLocks noGrp="1" noChangeAspect="1"/>
          </p:cNvPicPr>
          <p:nvPr>
            <p:ph idx="1"/>
          </p:nvPr>
        </p:nvPicPr>
        <p:blipFill>
          <a:blip r:embed="rId2"/>
          <a:stretch>
            <a:fillRect/>
          </a:stretch>
        </p:blipFill>
        <p:spPr>
          <a:xfrm>
            <a:off x="218718" y="1690688"/>
            <a:ext cx="8113741" cy="4351338"/>
          </a:xfrm>
        </p:spPr>
      </p:pic>
      <p:sp>
        <p:nvSpPr>
          <p:cNvPr id="6" name="楕円 5">
            <a:extLst>
              <a:ext uri="{FF2B5EF4-FFF2-40B4-BE49-F238E27FC236}">
                <a16:creationId xmlns:a16="http://schemas.microsoft.com/office/drawing/2014/main" id="{4858DED6-ED90-3048-5941-A23794B684D3}"/>
              </a:ext>
            </a:extLst>
          </p:cNvPr>
          <p:cNvSpPr/>
          <p:nvPr/>
        </p:nvSpPr>
        <p:spPr>
          <a:xfrm>
            <a:off x="4275588" y="3508311"/>
            <a:ext cx="533252" cy="289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E02CF5F-F18C-D31F-5C48-62CF2C281836}"/>
              </a:ext>
            </a:extLst>
          </p:cNvPr>
          <p:cNvSpPr txBox="1"/>
          <p:nvPr/>
        </p:nvSpPr>
        <p:spPr>
          <a:xfrm>
            <a:off x="2653468" y="6169709"/>
            <a:ext cx="4310743" cy="646331"/>
          </a:xfrm>
          <a:prstGeom prst="rect">
            <a:avLst/>
          </a:prstGeom>
          <a:noFill/>
        </p:spPr>
        <p:txBody>
          <a:bodyPr wrap="square" rtlCol="0">
            <a:spAutoFit/>
          </a:bodyPr>
          <a:lstStyle/>
          <a:p>
            <a:r>
              <a:rPr kumimoji="1" lang="ja-JP" altLang="en-US" dirty="0"/>
              <a:t>ここが</a:t>
            </a:r>
            <a:r>
              <a:rPr kumimoji="1" lang="en-US" altLang="ja-JP" dirty="0"/>
              <a:t>max</a:t>
            </a:r>
            <a:r>
              <a:rPr kumimoji="1" lang="ja-JP" altLang="en-US" dirty="0"/>
              <a:t>の</a:t>
            </a:r>
            <a:r>
              <a:rPr lang="en-US" altLang="ja-JP" dirty="0"/>
              <a:t>80</a:t>
            </a:r>
            <a:r>
              <a:rPr lang="ja-JP" altLang="en-US" dirty="0"/>
              <a:t>になっていれば</a:t>
            </a:r>
            <a:r>
              <a:rPr lang="en-US" altLang="ja-JP" dirty="0"/>
              <a:t>OK</a:t>
            </a:r>
          </a:p>
          <a:p>
            <a:r>
              <a:rPr kumimoji="1" lang="ja-JP" altLang="en-US" dirty="0"/>
              <a:t>なっていないならここ</a:t>
            </a:r>
            <a:r>
              <a:rPr lang="ja-JP" altLang="en-US" dirty="0"/>
              <a:t>に</a:t>
            </a:r>
            <a:r>
              <a:rPr lang="en-US" altLang="ja-JP" dirty="0"/>
              <a:t>80</a:t>
            </a:r>
            <a:r>
              <a:rPr lang="ja-JP" altLang="en-US" dirty="0"/>
              <a:t>をうちこむ</a:t>
            </a:r>
            <a:endParaRPr kumimoji="1" lang="en-US" altLang="ja-JP" dirty="0"/>
          </a:p>
        </p:txBody>
      </p:sp>
      <p:sp>
        <p:nvSpPr>
          <p:cNvPr id="8" name="テキスト ボックス 7">
            <a:extLst>
              <a:ext uri="{FF2B5EF4-FFF2-40B4-BE49-F238E27FC236}">
                <a16:creationId xmlns:a16="http://schemas.microsoft.com/office/drawing/2014/main" id="{0712A372-31F8-5234-5BA6-345D4B240784}"/>
              </a:ext>
            </a:extLst>
          </p:cNvPr>
          <p:cNvSpPr txBox="1"/>
          <p:nvPr/>
        </p:nvSpPr>
        <p:spPr>
          <a:xfrm>
            <a:off x="8506437" y="2214694"/>
            <a:ext cx="2734811" cy="646331"/>
          </a:xfrm>
          <a:prstGeom prst="rect">
            <a:avLst/>
          </a:prstGeom>
          <a:noFill/>
        </p:spPr>
        <p:txBody>
          <a:bodyPr wrap="square" rtlCol="0">
            <a:spAutoFit/>
          </a:bodyPr>
          <a:lstStyle/>
          <a:p>
            <a:r>
              <a:rPr kumimoji="1" lang="ja-JP" altLang="en-US" dirty="0"/>
              <a:t>これで</a:t>
            </a:r>
            <a:r>
              <a:rPr kumimoji="1" lang="en-US" altLang="ja-JP" dirty="0"/>
              <a:t>80MHz</a:t>
            </a:r>
            <a:r>
              <a:rPr kumimoji="1" lang="ja-JP" altLang="en-US" dirty="0"/>
              <a:t>でコードが動きます。強つよ</a:t>
            </a:r>
          </a:p>
        </p:txBody>
      </p:sp>
    </p:spTree>
    <p:extLst>
      <p:ext uri="{BB962C8B-B14F-4D97-AF65-F5344CB8AC3E}">
        <p14:creationId xmlns:p14="http://schemas.microsoft.com/office/powerpoint/2010/main" val="157143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AC82D8-A635-BC8D-ED4C-BD2549FD8C77}"/>
              </a:ext>
            </a:extLst>
          </p:cNvPr>
          <p:cNvSpPr>
            <a:spLocks noGrp="1"/>
          </p:cNvSpPr>
          <p:nvPr>
            <p:ph type="title"/>
          </p:nvPr>
        </p:nvSpPr>
        <p:spPr/>
        <p:txBody>
          <a:bodyPr/>
          <a:lstStyle/>
          <a:p>
            <a:r>
              <a:rPr kumimoji="1" lang="en-US" altLang="ja-JP" dirty="0"/>
              <a:t>GPIO</a:t>
            </a:r>
            <a:r>
              <a:rPr kumimoji="1" lang="ja-JP" altLang="en-US" dirty="0"/>
              <a:t>の設定</a:t>
            </a:r>
          </a:p>
        </p:txBody>
      </p:sp>
      <p:pic>
        <p:nvPicPr>
          <p:cNvPr id="5" name="コンテンツ プレースホルダー 4">
            <a:extLst>
              <a:ext uri="{FF2B5EF4-FFF2-40B4-BE49-F238E27FC236}">
                <a16:creationId xmlns:a16="http://schemas.microsoft.com/office/drawing/2014/main" id="{9FE3A8D5-F7B8-5354-864C-0551A1D0B7E4}"/>
              </a:ext>
            </a:extLst>
          </p:cNvPr>
          <p:cNvPicPr>
            <a:picLocks noGrp="1" noChangeAspect="1"/>
          </p:cNvPicPr>
          <p:nvPr>
            <p:ph idx="1"/>
          </p:nvPr>
        </p:nvPicPr>
        <p:blipFill>
          <a:blip r:embed="rId2"/>
          <a:stretch>
            <a:fillRect/>
          </a:stretch>
        </p:blipFill>
        <p:spPr>
          <a:xfrm>
            <a:off x="605129" y="1253331"/>
            <a:ext cx="5092766" cy="4351338"/>
          </a:xfrm>
        </p:spPr>
      </p:pic>
      <p:sp>
        <p:nvSpPr>
          <p:cNvPr id="6" name="テキスト ボックス 5">
            <a:extLst>
              <a:ext uri="{FF2B5EF4-FFF2-40B4-BE49-F238E27FC236}">
                <a16:creationId xmlns:a16="http://schemas.microsoft.com/office/drawing/2014/main" id="{64CA82CA-1201-9692-ECEB-21858472A4BA}"/>
              </a:ext>
            </a:extLst>
          </p:cNvPr>
          <p:cNvSpPr txBox="1"/>
          <p:nvPr/>
        </p:nvSpPr>
        <p:spPr>
          <a:xfrm>
            <a:off x="605129" y="5999584"/>
            <a:ext cx="4226767" cy="646331"/>
          </a:xfrm>
          <a:prstGeom prst="rect">
            <a:avLst/>
          </a:prstGeom>
          <a:noFill/>
        </p:spPr>
        <p:txBody>
          <a:bodyPr wrap="square" rtlCol="0">
            <a:spAutoFit/>
          </a:bodyPr>
          <a:lstStyle/>
          <a:p>
            <a:r>
              <a:rPr kumimoji="1" lang="ja-JP" altLang="en-US" dirty="0"/>
              <a:t>ピンを右クリックで</a:t>
            </a:r>
            <a:r>
              <a:rPr kumimoji="1" lang="en-US" altLang="ja-JP" dirty="0"/>
              <a:t>GPIO input or output</a:t>
            </a:r>
            <a:r>
              <a:rPr kumimoji="1" lang="ja-JP" altLang="en-US" dirty="0"/>
              <a:t>を選ぶ</a:t>
            </a:r>
          </a:p>
        </p:txBody>
      </p:sp>
      <p:pic>
        <p:nvPicPr>
          <p:cNvPr id="8" name="図 7">
            <a:extLst>
              <a:ext uri="{FF2B5EF4-FFF2-40B4-BE49-F238E27FC236}">
                <a16:creationId xmlns:a16="http://schemas.microsoft.com/office/drawing/2014/main" id="{7FBC2486-78B3-C730-BCD5-482F2A05C810}"/>
              </a:ext>
            </a:extLst>
          </p:cNvPr>
          <p:cNvPicPr>
            <a:picLocks noChangeAspect="1"/>
          </p:cNvPicPr>
          <p:nvPr/>
        </p:nvPicPr>
        <p:blipFill>
          <a:blip r:embed="rId3"/>
          <a:stretch>
            <a:fillRect/>
          </a:stretch>
        </p:blipFill>
        <p:spPr>
          <a:xfrm>
            <a:off x="5893644" y="289249"/>
            <a:ext cx="5806944" cy="5054094"/>
          </a:xfrm>
          <a:prstGeom prst="rect">
            <a:avLst/>
          </a:prstGeom>
        </p:spPr>
      </p:pic>
      <p:sp>
        <p:nvSpPr>
          <p:cNvPr id="9" name="テキスト ボックス 8">
            <a:extLst>
              <a:ext uri="{FF2B5EF4-FFF2-40B4-BE49-F238E27FC236}">
                <a16:creationId xmlns:a16="http://schemas.microsoft.com/office/drawing/2014/main" id="{742AC0E3-5912-43C3-7186-10B41CB5FD6E}"/>
              </a:ext>
            </a:extLst>
          </p:cNvPr>
          <p:cNvSpPr txBox="1"/>
          <p:nvPr/>
        </p:nvSpPr>
        <p:spPr>
          <a:xfrm>
            <a:off x="6096000" y="5499840"/>
            <a:ext cx="5027839" cy="1200329"/>
          </a:xfrm>
          <a:prstGeom prst="rect">
            <a:avLst/>
          </a:prstGeom>
          <a:noFill/>
        </p:spPr>
        <p:txBody>
          <a:bodyPr wrap="square" rtlCol="0">
            <a:spAutoFit/>
          </a:bodyPr>
          <a:lstStyle/>
          <a:p>
            <a:r>
              <a:rPr kumimoji="1" lang="en-US" altLang="ja-JP" dirty="0"/>
              <a:t>System Core</a:t>
            </a:r>
            <a:r>
              <a:rPr kumimoji="1" lang="ja-JP" altLang="en-US" dirty="0"/>
              <a:t>→</a:t>
            </a:r>
            <a:r>
              <a:rPr kumimoji="1" lang="en-US" altLang="ja-JP" dirty="0"/>
              <a:t>GPIO</a:t>
            </a:r>
            <a:r>
              <a:rPr kumimoji="1" lang="ja-JP" altLang="en-US" dirty="0"/>
              <a:t>を選択</a:t>
            </a:r>
            <a:endParaRPr kumimoji="1" lang="en-US" altLang="ja-JP" dirty="0"/>
          </a:p>
          <a:p>
            <a:r>
              <a:rPr kumimoji="1" lang="en-US" altLang="ja-JP" dirty="0"/>
              <a:t>GPIO input</a:t>
            </a:r>
            <a:r>
              <a:rPr kumimoji="1" lang="ja-JP" altLang="en-US" dirty="0"/>
              <a:t>のプルアップは勝手にやってくれるらしいのでそのままつないであります。そのためここで</a:t>
            </a:r>
            <a:r>
              <a:rPr kumimoji="1" lang="en-US" altLang="ja-JP" dirty="0"/>
              <a:t>PB6,7</a:t>
            </a:r>
            <a:r>
              <a:rPr kumimoji="1" lang="ja-JP" altLang="en-US" dirty="0"/>
              <a:t>は</a:t>
            </a:r>
            <a:r>
              <a:rPr kumimoji="1" lang="en-US" altLang="ja-JP" dirty="0"/>
              <a:t>Pull-up</a:t>
            </a:r>
            <a:r>
              <a:rPr kumimoji="1" lang="ja-JP" altLang="en-US" dirty="0"/>
              <a:t>に変更</a:t>
            </a:r>
          </a:p>
        </p:txBody>
      </p:sp>
    </p:spTree>
    <p:extLst>
      <p:ext uri="{BB962C8B-B14F-4D97-AF65-F5344CB8AC3E}">
        <p14:creationId xmlns:p14="http://schemas.microsoft.com/office/powerpoint/2010/main" val="432037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DE9F1-D669-3383-A91B-25DBA312E0C2}"/>
              </a:ext>
            </a:extLst>
          </p:cNvPr>
          <p:cNvSpPr>
            <a:spLocks noGrp="1"/>
          </p:cNvSpPr>
          <p:nvPr>
            <p:ph type="title"/>
          </p:nvPr>
        </p:nvSpPr>
        <p:spPr/>
        <p:txBody>
          <a:bodyPr/>
          <a:lstStyle/>
          <a:p>
            <a:r>
              <a:rPr kumimoji="1" lang="en-US" altLang="ja-JP" dirty="0"/>
              <a:t>GPIO</a:t>
            </a:r>
            <a:r>
              <a:rPr lang="ja-JP" altLang="en-US" dirty="0"/>
              <a:t>テストコード</a:t>
            </a:r>
            <a:endParaRPr kumimoji="1" lang="ja-JP" altLang="en-US" dirty="0"/>
          </a:p>
        </p:txBody>
      </p:sp>
      <p:sp>
        <p:nvSpPr>
          <p:cNvPr id="4" name="テキスト ボックス 3">
            <a:extLst>
              <a:ext uri="{FF2B5EF4-FFF2-40B4-BE49-F238E27FC236}">
                <a16:creationId xmlns:a16="http://schemas.microsoft.com/office/drawing/2014/main" id="{333A8BD3-0E0F-8538-C94A-55514AA94511}"/>
              </a:ext>
            </a:extLst>
          </p:cNvPr>
          <p:cNvSpPr txBox="1"/>
          <p:nvPr/>
        </p:nvSpPr>
        <p:spPr>
          <a:xfrm>
            <a:off x="429237" y="1690688"/>
            <a:ext cx="9622172" cy="4247317"/>
          </a:xfrm>
          <a:prstGeom prst="rect">
            <a:avLst/>
          </a:prstGeom>
          <a:noFill/>
        </p:spPr>
        <p:txBody>
          <a:bodyPr wrap="square" rtlCol="0">
            <a:spAutoFit/>
          </a:bodyPr>
          <a:lstStyle/>
          <a:p>
            <a:pPr algn="l"/>
            <a:r>
              <a:rPr lang="en-US" altLang="ja-JP" sz="1800" dirty="0">
                <a:solidFill>
                  <a:srgbClr val="3F7F5F"/>
                </a:solidFill>
                <a:latin typeface="Consolas" panose="020B0609020204030204" pitchFamily="49" charset="0"/>
              </a:rPr>
              <a:t>// test LED2(L</a:t>
            </a:r>
            <a:r>
              <a:rPr lang="ja-JP" altLang="en-US" sz="1800" dirty="0">
                <a:solidFill>
                  <a:srgbClr val="3F7F5F"/>
                </a:solidFill>
                <a:latin typeface="Consolas" panose="020B0609020204030204" pitchFamily="49" charset="0"/>
              </a:rPr>
              <a:t>チカ</a:t>
            </a:r>
            <a:r>
              <a:rPr lang="en-US" altLang="ja-JP" sz="1800" dirty="0">
                <a:solidFill>
                  <a:srgbClr val="3F7F5F"/>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GPIO_PIN_RESET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r>
              <a:rPr lang="en-US" altLang="ja-JP" sz="1800" dirty="0">
                <a:solidFill>
                  <a:srgbClr val="3F7F5F"/>
                </a:solidFill>
                <a:latin typeface="Consolas" panose="020B0609020204030204" pitchFamily="49" charset="0"/>
              </a:rPr>
              <a:t>// test SWITCH_1,2(</a:t>
            </a:r>
            <a:r>
              <a:rPr lang="ja-JP" altLang="en-US" sz="1800" dirty="0">
                <a:solidFill>
                  <a:srgbClr val="3F7F5F"/>
                </a:solidFill>
                <a:latin typeface="Consolas" panose="020B0609020204030204" pitchFamily="49" charset="0"/>
              </a:rPr>
              <a:t>スイッチ</a:t>
            </a:r>
            <a:r>
              <a:rPr lang="en-US" altLang="ja-JP" sz="1800" dirty="0">
                <a:solidFill>
                  <a:srgbClr val="3F7F5F"/>
                </a:solidFill>
                <a:latin typeface="Consolas" panose="020B0609020204030204" pitchFamily="49" charset="0"/>
              </a:rPr>
              <a:t>1</a:t>
            </a:r>
            <a:r>
              <a:rPr lang="ja-JP" altLang="en-US" sz="1800" dirty="0">
                <a:solidFill>
                  <a:srgbClr val="3F7F5F"/>
                </a:solidFill>
                <a:latin typeface="Consolas" panose="020B0609020204030204" pitchFamily="49" charset="0"/>
              </a:rPr>
              <a:t>で</a:t>
            </a:r>
            <a:r>
              <a:rPr lang="en-US" altLang="ja-JP" sz="1800" dirty="0">
                <a:solidFill>
                  <a:srgbClr val="3F7F5F"/>
                </a:solidFill>
                <a:latin typeface="Consolas" panose="020B0609020204030204" pitchFamily="49" charset="0"/>
              </a:rPr>
              <a:t>LED</a:t>
            </a:r>
            <a:r>
              <a:rPr lang="ja-JP" altLang="en-US" sz="1800" dirty="0">
                <a:solidFill>
                  <a:srgbClr val="3F7F5F"/>
                </a:solidFill>
                <a:latin typeface="Consolas" panose="020B0609020204030204" pitchFamily="49" charset="0"/>
              </a:rPr>
              <a:t>が点いて、</a:t>
            </a:r>
            <a:r>
              <a:rPr lang="ja-JP" altLang="en-US" dirty="0">
                <a:solidFill>
                  <a:srgbClr val="3F7F5F"/>
                </a:solidFill>
                <a:latin typeface="Consolas" panose="020B0609020204030204" pitchFamily="49" charset="0"/>
              </a:rPr>
              <a:t>スイッチ</a:t>
            </a:r>
            <a:r>
              <a:rPr lang="en-US" altLang="ja-JP" dirty="0">
                <a:solidFill>
                  <a:srgbClr val="3F7F5F"/>
                </a:solidFill>
                <a:latin typeface="Consolas" panose="020B0609020204030204" pitchFamily="49" charset="0"/>
              </a:rPr>
              <a:t>2</a:t>
            </a:r>
            <a:r>
              <a:rPr lang="ja-JP" altLang="en-US" dirty="0">
                <a:solidFill>
                  <a:srgbClr val="3F7F5F"/>
                </a:solidFill>
                <a:latin typeface="Consolas" panose="020B0609020204030204" pitchFamily="49" charset="0"/>
              </a:rPr>
              <a:t>で</a:t>
            </a:r>
            <a:r>
              <a:rPr lang="en-US" altLang="ja-JP" dirty="0">
                <a:solidFill>
                  <a:srgbClr val="3F7F5F"/>
                </a:solidFill>
                <a:latin typeface="Consolas" panose="020B0609020204030204" pitchFamily="49" charset="0"/>
              </a:rPr>
              <a:t>LED</a:t>
            </a:r>
            <a:r>
              <a:rPr lang="ja-JP" altLang="en-US" dirty="0">
                <a:solidFill>
                  <a:srgbClr val="3F7F5F"/>
                </a:solidFill>
                <a:latin typeface="Consolas" panose="020B0609020204030204" pitchFamily="49" charset="0"/>
              </a:rPr>
              <a:t>が消える</a:t>
            </a:r>
            <a:r>
              <a:rPr lang="en-US" altLang="ja-JP" sz="1800" dirty="0">
                <a:solidFill>
                  <a:srgbClr val="3F7F5F"/>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 (</a:t>
            </a:r>
            <a:r>
              <a:rPr lang="en-US" altLang="ja-JP" sz="1800" b="1" dirty="0" err="1">
                <a:solidFill>
                  <a:srgbClr val="000000"/>
                </a:solidFill>
                <a:latin typeface="Consolas" panose="020B0609020204030204" pitchFamily="49" charset="0"/>
              </a:rPr>
              <a:t>HAL_GPIO_ReadPin</a:t>
            </a:r>
            <a:r>
              <a:rPr lang="en-US" altLang="ja-JP" sz="1800" b="1" dirty="0">
                <a:solidFill>
                  <a:srgbClr val="000000"/>
                </a:solidFill>
                <a:latin typeface="Consolas" panose="020B0609020204030204" pitchFamily="49" charset="0"/>
              </a:rPr>
              <a:t>(SWITCH_1_GPIO_Port,SWITCH_1_Pin)==0){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 (</a:t>
            </a:r>
            <a:r>
              <a:rPr lang="en-US" altLang="ja-JP" sz="1800" b="1" dirty="0" err="1">
                <a:solidFill>
                  <a:srgbClr val="000000"/>
                </a:solidFill>
                <a:latin typeface="Consolas" panose="020B0609020204030204" pitchFamily="49" charset="0"/>
              </a:rPr>
              <a:t>HAL_GPIO_ReadPin</a:t>
            </a:r>
            <a:r>
              <a:rPr lang="en-US" altLang="ja-JP" sz="1800" b="1" dirty="0">
                <a:solidFill>
                  <a:srgbClr val="000000"/>
                </a:solidFill>
                <a:latin typeface="Consolas" panose="020B0609020204030204" pitchFamily="49" charset="0"/>
              </a:rPr>
              <a:t>(SWITCH_2_GPIO_Port,SWITCH_2_Pin)==0){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GPIO_PIN_RESET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kumimoji="1" lang="ja-JP" altLang="en-US" sz="700" dirty="0"/>
          </a:p>
        </p:txBody>
      </p:sp>
    </p:spTree>
    <p:extLst>
      <p:ext uri="{BB962C8B-B14F-4D97-AF65-F5344CB8AC3E}">
        <p14:creationId xmlns:p14="http://schemas.microsoft.com/office/powerpoint/2010/main" val="254327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B7A202-D4D0-F875-835D-AB1775DC7BDC}"/>
              </a:ext>
            </a:extLst>
          </p:cNvPr>
          <p:cNvSpPr>
            <a:spLocks noGrp="1"/>
          </p:cNvSpPr>
          <p:nvPr>
            <p:ph type="title"/>
          </p:nvPr>
        </p:nvSpPr>
        <p:spPr/>
        <p:txBody>
          <a:bodyPr/>
          <a:lstStyle/>
          <a:p>
            <a:r>
              <a:rPr kumimoji="1" lang="en-US" altLang="ja-JP" dirty="0"/>
              <a:t>UART</a:t>
            </a:r>
            <a:r>
              <a:rPr kumimoji="1" lang="ja-JP" altLang="en-US" dirty="0"/>
              <a:t>の設定</a:t>
            </a:r>
            <a:r>
              <a:rPr kumimoji="1" lang="en-US" altLang="ja-JP" dirty="0"/>
              <a:t>(</a:t>
            </a:r>
            <a:r>
              <a:rPr kumimoji="1" lang="ja-JP" altLang="en-US" dirty="0"/>
              <a:t>シリアル通信</a:t>
            </a:r>
            <a:r>
              <a:rPr kumimoji="1" lang="en-US" altLang="ja-JP" dirty="0" err="1"/>
              <a:t>printf</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C5F2BC1D-C69B-8C8C-C93A-D783E2A5D6F5}"/>
              </a:ext>
            </a:extLst>
          </p:cNvPr>
          <p:cNvPicPr>
            <a:picLocks noGrp="1" noChangeAspect="1"/>
          </p:cNvPicPr>
          <p:nvPr>
            <p:ph idx="1"/>
          </p:nvPr>
        </p:nvPicPr>
        <p:blipFill>
          <a:blip r:embed="rId2"/>
          <a:stretch>
            <a:fillRect/>
          </a:stretch>
        </p:blipFill>
        <p:spPr>
          <a:xfrm>
            <a:off x="144041" y="1253331"/>
            <a:ext cx="4790053" cy="4351338"/>
          </a:xfrm>
        </p:spPr>
      </p:pic>
      <p:sp>
        <p:nvSpPr>
          <p:cNvPr id="6" name="テキスト ボックス 5">
            <a:extLst>
              <a:ext uri="{FF2B5EF4-FFF2-40B4-BE49-F238E27FC236}">
                <a16:creationId xmlns:a16="http://schemas.microsoft.com/office/drawing/2014/main" id="{EF772966-A63F-854D-C705-D35C866F9271}"/>
              </a:ext>
            </a:extLst>
          </p:cNvPr>
          <p:cNvSpPr txBox="1"/>
          <p:nvPr/>
        </p:nvSpPr>
        <p:spPr>
          <a:xfrm>
            <a:off x="718456" y="5738326"/>
            <a:ext cx="3069772" cy="369332"/>
          </a:xfrm>
          <a:prstGeom prst="rect">
            <a:avLst/>
          </a:prstGeom>
          <a:noFill/>
        </p:spPr>
        <p:txBody>
          <a:bodyPr wrap="square" rtlCol="0">
            <a:spAutoFit/>
          </a:bodyPr>
          <a:lstStyle/>
          <a:p>
            <a:r>
              <a:rPr kumimoji="1" lang="en-US" altLang="ja-JP" dirty="0"/>
              <a:t>VCP_TX,RX</a:t>
            </a:r>
            <a:r>
              <a:rPr lang="ja-JP" altLang="en-US" dirty="0"/>
              <a:t>は初期のままで</a:t>
            </a:r>
            <a:endParaRPr kumimoji="1" lang="ja-JP" altLang="en-US" dirty="0"/>
          </a:p>
        </p:txBody>
      </p:sp>
      <p:pic>
        <p:nvPicPr>
          <p:cNvPr id="8" name="図 7">
            <a:extLst>
              <a:ext uri="{FF2B5EF4-FFF2-40B4-BE49-F238E27FC236}">
                <a16:creationId xmlns:a16="http://schemas.microsoft.com/office/drawing/2014/main" id="{77FEEC68-7EE0-1907-E54B-99C5C11E0C82}"/>
              </a:ext>
            </a:extLst>
          </p:cNvPr>
          <p:cNvPicPr>
            <a:picLocks noChangeAspect="1"/>
          </p:cNvPicPr>
          <p:nvPr/>
        </p:nvPicPr>
        <p:blipFill>
          <a:blip r:embed="rId3"/>
          <a:stretch>
            <a:fillRect/>
          </a:stretch>
        </p:blipFill>
        <p:spPr>
          <a:xfrm>
            <a:off x="4871151" y="1253331"/>
            <a:ext cx="5152890" cy="4842588"/>
          </a:xfrm>
          <a:prstGeom prst="rect">
            <a:avLst/>
          </a:prstGeom>
        </p:spPr>
      </p:pic>
      <p:sp>
        <p:nvSpPr>
          <p:cNvPr id="10" name="テキスト ボックス 9">
            <a:extLst>
              <a:ext uri="{FF2B5EF4-FFF2-40B4-BE49-F238E27FC236}">
                <a16:creationId xmlns:a16="http://schemas.microsoft.com/office/drawing/2014/main" id="{CE1A3753-0715-5887-2A53-CE8F90E6804D}"/>
              </a:ext>
            </a:extLst>
          </p:cNvPr>
          <p:cNvSpPr txBox="1"/>
          <p:nvPr/>
        </p:nvSpPr>
        <p:spPr>
          <a:xfrm>
            <a:off x="3788228" y="6118209"/>
            <a:ext cx="8526069" cy="646331"/>
          </a:xfrm>
          <a:prstGeom prst="rect">
            <a:avLst/>
          </a:prstGeom>
          <a:noFill/>
        </p:spPr>
        <p:txBody>
          <a:bodyPr wrap="square">
            <a:spAutoFit/>
          </a:bodyPr>
          <a:lstStyle/>
          <a:p>
            <a:r>
              <a:rPr kumimoji="1" lang="en-US" altLang="ja-JP" dirty="0"/>
              <a:t>Connectivity</a:t>
            </a:r>
            <a:r>
              <a:rPr kumimoji="1" lang="ja-JP" altLang="en-US" dirty="0"/>
              <a:t>→</a:t>
            </a:r>
            <a:r>
              <a:rPr lang="en-US" altLang="ja-JP" dirty="0"/>
              <a:t>USART2</a:t>
            </a:r>
            <a:r>
              <a:rPr kumimoji="1" lang="ja-JP" altLang="en-US" dirty="0"/>
              <a:t>を選択</a:t>
            </a:r>
            <a:endParaRPr kumimoji="1" lang="en-US" altLang="ja-JP" dirty="0"/>
          </a:p>
          <a:p>
            <a:r>
              <a:rPr lang="ja-JP" altLang="en-US" dirty="0"/>
              <a:t>初期のままで、ここの</a:t>
            </a:r>
            <a:r>
              <a:rPr lang="en-US" altLang="ja-JP" dirty="0"/>
              <a:t>Basic Parameter</a:t>
            </a:r>
            <a:r>
              <a:rPr lang="ja-JP" altLang="en-US" dirty="0"/>
              <a:t>は覚えておこう</a:t>
            </a:r>
            <a:r>
              <a:rPr lang="en-US" altLang="ja-JP" dirty="0"/>
              <a:t>(tera term</a:t>
            </a:r>
            <a:r>
              <a:rPr lang="ja-JP" altLang="en-US" dirty="0"/>
              <a:t>の設定で使う</a:t>
            </a:r>
            <a:r>
              <a:rPr lang="en-US" altLang="ja-JP" dirty="0"/>
              <a:t>)</a:t>
            </a:r>
            <a:endParaRPr lang="ja-JP" altLang="en-US" dirty="0"/>
          </a:p>
        </p:txBody>
      </p:sp>
    </p:spTree>
    <p:extLst>
      <p:ext uri="{BB962C8B-B14F-4D97-AF65-F5344CB8AC3E}">
        <p14:creationId xmlns:p14="http://schemas.microsoft.com/office/powerpoint/2010/main" val="3503233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4DC2F9-9060-8549-9959-40CE8D05D471}"/>
              </a:ext>
            </a:extLst>
          </p:cNvPr>
          <p:cNvSpPr>
            <a:spLocks noGrp="1"/>
          </p:cNvSpPr>
          <p:nvPr>
            <p:ph type="title"/>
          </p:nvPr>
        </p:nvSpPr>
        <p:spPr/>
        <p:txBody>
          <a:bodyPr/>
          <a:lstStyle/>
          <a:p>
            <a:r>
              <a:rPr kumimoji="1" lang="en-US" altLang="ja-JP" dirty="0"/>
              <a:t>Tera term</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86B217E1-8895-99F4-52B9-808CA994BF16}"/>
              </a:ext>
            </a:extLst>
          </p:cNvPr>
          <p:cNvSpPr>
            <a:spLocks noGrp="1"/>
          </p:cNvSpPr>
          <p:nvPr>
            <p:ph idx="1"/>
          </p:nvPr>
        </p:nvSpPr>
        <p:spPr/>
        <p:txBody>
          <a:bodyPr/>
          <a:lstStyle/>
          <a:p>
            <a:r>
              <a:rPr kumimoji="1" lang="en-US" altLang="ja-JP" dirty="0">
                <a:hlinkClick r:id="rId2"/>
              </a:rPr>
              <a:t>https://eng-entrance.com/teraterm-install</a:t>
            </a:r>
            <a:endParaRPr kumimoji="1" lang="en-US" altLang="ja-JP" dirty="0"/>
          </a:p>
          <a:p>
            <a:endParaRPr kumimoji="1" lang="en-US" altLang="ja-JP" dirty="0"/>
          </a:p>
          <a:p>
            <a:r>
              <a:rPr lang="ja-JP" altLang="en-US" dirty="0"/>
              <a:t>参照</a:t>
            </a:r>
            <a:endParaRPr kumimoji="1" lang="ja-JP" altLang="en-US" dirty="0"/>
          </a:p>
        </p:txBody>
      </p:sp>
    </p:spTree>
    <p:extLst>
      <p:ext uri="{BB962C8B-B14F-4D97-AF65-F5344CB8AC3E}">
        <p14:creationId xmlns:p14="http://schemas.microsoft.com/office/powerpoint/2010/main" val="3139870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595B3-C22F-D4B2-24F4-9339D6C2E6BF}"/>
              </a:ext>
            </a:extLst>
          </p:cNvPr>
          <p:cNvSpPr>
            <a:spLocks noGrp="1"/>
          </p:cNvSpPr>
          <p:nvPr>
            <p:ph type="title"/>
          </p:nvPr>
        </p:nvSpPr>
        <p:spPr/>
        <p:txBody>
          <a:bodyPr/>
          <a:lstStyle/>
          <a:p>
            <a:r>
              <a:rPr kumimoji="1" lang="en-US" altLang="ja-JP" dirty="0"/>
              <a:t>Tera term</a:t>
            </a:r>
            <a:r>
              <a:rPr kumimoji="1" lang="ja-JP" altLang="en-US" dirty="0"/>
              <a:t>の設定</a:t>
            </a:r>
          </a:p>
        </p:txBody>
      </p:sp>
      <p:pic>
        <p:nvPicPr>
          <p:cNvPr id="5" name="コンテンツ プレースホルダー 4">
            <a:extLst>
              <a:ext uri="{FF2B5EF4-FFF2-40B4-BE49-F238E27FC236}">
                <a16:creationId xmlns:a16="http://schemas.microsoft.com/office/drawing/2014/main" id="{72C0521D-929D-C37A-9DB9-A0BF72A832E5}"/>
              </a:ext>
            </a:extLst>
          </p:cNvPr>
          <p:cNvPicPr>
            <a:picLocks noGrp="1" noChangeAspect="1"/>
          </p:cNvPicPr>
          <p:nvPr>
            <p:ph idx="1"/>
          </p:nvPr>
        </p:nvPicPr>
        <p:blipFill>
          <a:blip r:embed="rId2"/>
          <a:stretch>
            <a:fillRect/>
          </a:stretch>
        </p:blipFill>
        <p:spPr>
          <a:xfrm>
            <a:off x="239472" y="1892737"/>
            <a:ext cx="5302912" cy="3894703"/>
          </a:xfrm>
        </p:spPr>
      </p:pic>
      <p:pic>
        <p:nvPicPr>
          <p:cNvPr id="8" name="図 7">
            <a:extLst>
              <a:ext uri="{FF2B5EF4-FFF2-40B4-BE49-F238E27FC236}">
                <a16:creationId xmlns:a16="http://schemas.microsoft.com/office/drawing/2014/main" id="{D6835424-BC40-1F41-2E49-16DACD067218}"/>
              </a:ext>
            </a:extLst>
          </p:cNvPr>
          <p:cNvPicPr>
            <a:picLocks noChangeAspect="1"/>
          </p:cNvPicPr>
          <p:nvPr/>
        </p:nvPicPr>
        <p:blipFill>
          <a:blip r:embed="rId3"/>
          <a:stretch>
            <a:fillRect/>
          </a:stretch>
        </p:blipFill>
        <p:spPr>
          <a:xfrm>
            <a:off x="6441369" y="1027906"/>
            <a:ext cx="3620005" cy="3267531"/>
          </a:xfrm>
          <a:prstGeom prst="rect">
            <a:avLst/>
          </a:prstGeom>
        </p:spPr>
      </p:pic>
      <p:sp>
        <p:nvSpPr>
          <p:cNvPr id="9" name="テキスト ボックス 8">
            <a:extLst>
              <a:ext uri="{FF2B5EF4-FFF2-40B4-BE49-F238E27FC236}">
                <a16:creationId xmlns:a16="http://schemas.microsoft.com/office/drawing/2014/main" id="{F28A5A80-995B-FBE8-3FA7-A114930C9615}"/>
              </a:ext>
            </a:extLst>
          </p:cNvPr>
          <p:cNvSpPr txBox="1"/>
          <p:nvPr/>
        </p:nvSpPr>
        <p:spPr>
          <a:xfrm>
            <a:off x="6094445" y="4674636"/>
            <a:ext cx="5057192" cy="369332"/>
          </a:xfrm>
          <a:prstGeom prst="rect">
            <a:avLst/>
          </a:prstGeom>
          <a:noFill/>
        </p:spPr>
        <p:txBody>
          <a:bodyPr wrap="square" rtlCol="0">
            <a:spAutoFit/>
          </a:bodyPr>
          <a:lstStyle/>
          <a:p>
            <a:r>
              <a:rPr kumimoji="1" lang="ja-JP" altLang="en-US" dirty="0"/>
              <a:t>ここの設定をさっきの</a:t>
            </a:r>
            <a:r>
              <a:rPr kumimoji="1" lang="en-US" altLang="ja-JP" dirty="0"/>
              <a:t>USART</a:t>
            </a:r>
            <a:r>
              <a:rPr kumimoji="1" lang="ja-JP" altLang="en-US" dirty="0"/>
              <a:t>の設定を合わせる</a:t>
            </a:r>
          </a:p>
        </p:txBody>
      </p:sp>
    </p:spTree>
    <p:extLst>
      <p:ext uri="{BB962C8B-B14F-4D97-AF65-F5344CB8AC3E}">
        <p14:creationId xmlns:p14="http://schemas.microsoft.com/office/powerpoint/2010/main" val="3835092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2B877-3E75-B185-C856-AC318D00ABD0}"/>
              </a:ext>
            </a:extLst>
          </p:cNvPr>
          <p:cNvSpPr>
            <a:spLocks noGrp="1"/>
          </p:cNvSpPr>
          <p:nvPr>
            <p:ph type="title"/>
          </p:nvPr>
        </p:nvSpPr>
        <p:spPr/>
        <p:txBody>
          <a:bodyPr/>
          <a:lstStyle/>
          <a:p>
            <a:r>
              <a:rPr kumimoji="1" lang="en-US" altLang="ja-JP" dirty="0"/>
              <a:t>USRT</a:t>
            </a:r>
            <a:r>
              <a:rPr kumimoji="1" lang="ja-JP" altLang="en-US" dirty="0"/>
              <a:t>テストコード</a:t>
            </a:r>
            <a:r>
              <a:rPr kumimoji="1" lang="en-US" altLang="ja-JP" dirty="0"/>
              <a:t>1</a:t>
            </a:r>
            <a:endParaRPr kumimoji="1" lang="ja-JP" altLang="en-US" dirty="0"/>
          </a:p>
        </p:txBody>
      </p:sp>
      <p:sp>
        <p:nvSpPr>
          <p:cNvPr id="5" name="テキスト ボックス 4">
            <a:extLst>
              <a:ext uri="{FF2B5EF4-FFF2-40B4-BE49-F238E27FC236}">
                <a16:creationId xmlns:a16="http://schemas.microsoft.com/office/drawing/2014/main" id="{CF087E41-D4C8-5D30-7A56-086EEF1234B4}"/>
              </a:ext>
            </a:extLst>
          </p:cNvPr>
          <p:cNvSpPr txBox="1"/>
          <p:nvPr/>
        </p:nvSpPr>
        <p:spPr>
          <a:xfrm>
            <a:off x="975220" y="1950089"/>
            <a:ext cx="8252670" cy="923330"/>
          </a:xfrm>
          <a:prstGeom prst="rect">
            <a:avLst/>
          </a:prstGeom>
          <a:noFill/>
        </p:spPr>
        <p:txBody>
          <a:bodyPr wrap="square">
            <a:spAutoFit/>
          </a:bodyPr>
          <a:lstStyle/>
          <a:p>
            <a:pPr algn="l"/>
            <a:r>
              <a:rPr lang="en-US" altLang="ja-JP" sz="1800" dirty="0">
                <a:solidFill>
                  <a:srgbClr val="3F7F5F"/>
                </a:solidFill>
                <a:latin typeface="Consolas" panose="020B0609020204030204" pitchFamily="49" charset="0"/>
              </a:rPr>
              <a:t>// test USART1(tera term</a:t>
            </a:r>
            <a:r>
              <a:rPr lang="ja-JP" altLang="en-US" sz="1800" dirty="0">
                <a:solidFill>
                  <a:srgbClr val="3F7F5F"/>
                </a:solidFill>
                <a:latin typeface="Consolas" panose="020B0609020204030204" pitchFamily="49" charset="0"/>
              </a:rPr>
              <a:t>に</a:t>
            </a:r>
            <a:r>
              <a:rPr lang="en-US" altLang="ja-JP" sz="1800" dirty="0">
                <a:solidFill>
                  <a:srgbClr val="2A00FF"/>
                </a:solidFill>
                <a:latin typeface="Consolas" panose="020B0609020204030204" pitchFamily="49" charset="0"/>
              </a:rPr>
              <a:t>Hello World</a:t>
            </a:r>
            <a:r>
              <a:rPr lang="ja-JP" altLang="en-US" sz="1800" dirty="0">
                <a:solidFill>
                  <a:srgbClr val="2A00FF"/>
                </a:solidFill>
                <a:latin typeface="Consolas" panose="020B0609020204030204" pitchFamily="49" charset="0"/>
              </a:rPr>
              <a:t>が送られる</a:t>
            </a:r>
            <a:r>
              <a:rPr lang="en-US" altLang="ja-JP" sz="1800" dirty="0">
                <a:solidFill>
                  <a:srgbClr val="3F7F5F"/>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a:solidFill>
                  <a:srgbClr val="005032"/>
                </a:solidFill>
                <a:latin typeface="Consolas" panose="020B0609020204030204" pitchFamily="49" charset="0"/>
              </a:rPr>
              <a:t>uint8_t</a:t>
            </a:r>
            <a:r>
              <a:rPr lang="en-US" altLang="ja-JP" sz="1800" dirty="0">
                <a:solidFill>
                  <a:srgbClr val="000000"/>
                </a:solidFill>
                <a:latin typeface="Consolas" panose="020B0609020204030204" pitchFamily="49" charset="0"/>
              </a:rPr>
              <a:t> hello[] = </a:t>
            </a:r>
            <a:r>
              <a:rPr lang="en-US" altLang="ja-JP" sz="1800" dirty="0">
                <a:solidFill>
                  <a:srgbClr val="2A00FF"/>
                </a:solidFill>
                <a:latin typeface="Consolas" panose="020B0609020204030204" pitchFamily="49" charset="0"/>
              </a:rPr>
              <a:t>"Hello World\n\r"</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HAL_UART_Transmit</a:t>
            </a:r>
            <a:r>
              <a:rPr lang="en-US" altLang="ja-JP" sz="1800" dirty="0">
                <a:solidFill>
                  <a:srgbClr val="000000"/>
                </a:solidFill>
                <a:latin typeface="Consolas" panose="020B0609020204030204" pitchFamily="49" charset="0"/>
              </a:rPr>
              <a:t>(&amp;huart2, hello, </a:t>
            </a:r>
            <a:r>
              <a:rPr lang="en-US" altLang="ja-JP" sz="1800" b="1" dirty="0" err="1">
                <a:solidFill>
                  <a:srgbClr val="7F0055"/>
                </a:solidFill>
                <a:latin typeface="Consolas" panose="020B0609020204030204" pitchFamily="49" charset="0"/>
              </a:rPr>
              <a:t>sizeof</a:t>
            </a:r>
            <a:r>
              <a:rPr lang="en-US" altLang="ja-JP" sz="1800" b="1" dirty="0">
                <a:solidFill>
                  <a:srgbClr val="000000"/>
                </a:solidFill>
                <a:latin typeface="Consolas" panose="020B0609020204030204" pitchFamily="49" charset="0"/>
              </a:rPr>
              <a:t>(hello), 1000);</a:t>
            </a:r>
            <a:endParaRPr lang="ja-JP" altLang="en-US" dirty="0"/>
          </a:p>
        </p:txBody>
      </p:sp>
    </p:spTree>
    <p:extLst>
      <p:ext uri="{BB962C8B-B14F-4D97-AF65-F5344CB8AC3E}">
        <p14:creationId xmlns:p14="http://schemas.microsoft.com/office/powerpoint/2010/main" val="808747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572291-9152-B9A2-7C1F-474DE29A9B3E}"/>
              </a:ext>
            </a:extLst>
          </p:cNvPr>
          <p:cNvSpPr>
            <a:spLocks noGrp="1"/>
          </p:cNvSpPr>
          <p:nvPr>
            <p:ph type="title"/>
          </p:nvPr>
        </p:nvSpPr>
        <p:spPr/>
        <p:txBody>
          <a:bodyPr/>
          <a:lstStyle/>
          <a:p>
            <a:r>
              <a:rPr kumimoji="1" lang="en-US" altLang="ja-JP" dirty="0" err="1"/>
              <a:t>CubeIDE</a:t>
            </a:r>
            <a:r>
              <a:rPr kumimoji="1" lang="ja-JP" altLang="en-US" dirty="0"/>
              <a:t>のインストール</a:t>
            </a:r>
          </a:p>
        </p:txBody>
      </p:sp>
      <p:pic>
        <p:nvPicPr>
          <p:cNvPr id="5" name="図 4">
            <a:extLst>
              <a:ext uri="{FF2B5EF4-FFF2-40B4-BE49-F238E27FC236}">
                <a16:creationId xmlns:a16="http://schemas.microsoft.com/office/drawing/2014/main" id="{B827C347-703D-B6D1-468B-D13151B989AC}"/>
              </a:ext>
            </a:extLst>
          </p:cNvPr>
          <p:cNvPicPr>
            <a:picLocks noChangeAspect="1"/>
          </p:cNvPicPr>
          <p:nvPr/>
        </p:nvPicPr>
        <p:blipFill>
          <a:blip r:embed="rId2"/>
          <a:stretch>
            <a:fillRect/>
          </a:stretch>
        </p:blipFill>
        <p:spPr>
          <a:xfrm>
            <a:off x="19572" y="1304030"/>
            <a:ext cx="3301283" cy="2484199"/>
          </a:xfrm>
          <a:prstGeom prst="rect">
            <a:avLst/>
          </a:prstGeom>
        </p:spPr>
      </p:pic>
      <p:pic>
        <p:nvPicPr>
          <p:cNvPr id="7" name="図 6">
            <a:extLst>
              <a:ext uri="{FF2B5EF4-FFF2-40B4-BE49-F238E27FC236}">
                <a16:creationId xmlns:a16="http://schemas.microsoft.com/office/drawing/2014/main" id="{AE1BBBBE-017E-7B7D-6D38-41ACC00C9C48}"/>
              </a:ext>
            </a:extLst>
          </p:cNvPr>
          <p:cNvPicPr>
            <a:picLocks noChangeAspect="1"/>
          </p:cNvPicPr>
          <p:nvPr/>
        </p:nvPicPr>
        <p:blipFill>
          <a:blip r:embed="rId3"/>
          <a:stretch>
            <a:fillRect/>
          </a:stretch>
        </p:blipFill>
        <p:spPr>
          <a:xfrm>
            <a:off x="4139483" y="1251271"/>
            <a:ext cx="3207843" cy="2511618"/>
          </a:xfrm>
          <a:prstGeom prst="rect">
            <a:avLst/>
          </a:prstGeom>
        </p:spPr>
      </p:pic>
      <p:pic>
        <p:nvPicPr>
          <p:cNvPr id="9" name="図 8">
            <a:extLst>
              <a:ext uri="{FF2B5EF4-FFF2-40B4-BE49-F238E27FC236}">
                <a16:creationId xmlns:a16="http://schemas.microsoft.com/office/drawing/2014/main" id="{4205D32B-C35F-AAA3-7FB3-4211878CED65}"/>
              </a:ext>
            </a:extLst>
          </p:cNvPr>
          <p:cNvPicPr>
            <a:picLocks noChangeAspect="1"/>
          </p:cNvPicPr>
          <p:nvPr/>
        </p:nvPicPr>
        <p:blipFill>
          <a:blip r:embed="rId4"/>
          <a:stretch>
            <a:fillRect/>
          </a:stretch>
        </p:blipFill>
        <p:spPr>
          <a:xfrm>
            <a:off x="8179718" y="1251271"/>
            <a:ext cx="3194901" cy="2484199"/>
          </a:xfrm>
          <a:prstGeom prst="rect">
            <a:avLst/>
          </a:prstGeom>
        </p:spPr>
      </p:pic>
      <p:pic>
        <p:nvPicPr>
          <p:cNvPr id="11" name="図 10">
            <a:extLst>
              <a:ext uri="{FF2B5EF4-FFF2-40B4-BE49-F238E27FC236}">
                <a16:creationId xmlns:a16="http://schemas.microsoft.com/office/drawing/2014/main" id="{390DF2C3-F36F-0F78-3C80-FA8DE27E6B3D}"/>
              </a:ext>
            </a:extLst>
          </p:cNvPr>
          <p:cNvPicPr>
            <a:picLocks noChangeAspect="1"/>
          </p:cNvPicPr>
          <p:nvPr/>
        </p:nvPicPr>
        <p:blipFill>
          <a:blip r:embed="rId5"/>
          <a:stretch>
            <a:fillRect/>
          </a:stretch>
        </p:blipFill>
        <p:spPr>
          <a:xfrm>
            <a:off x="1009594" y="4252087"/>
            <a:ext cx="3207843" cy="2449626"/>
          </a:xfrm>
          <a:prstGeom prst="rect">
            <a:avLst/>
          </a:prstGeom>
        </p:spPr>
      </p:pic>
      <p:sp>
        <p:nvSpPr>
          <p:cNvPr id="12" name="テキスト ボックス 11">
            <a:extLst>
              <a:ext uri="{FF2B5EF4-FFF2-40B4-BE49-F238E27FC236}">
                <a16:creationId xmlns:a16="http://schemas.microsoft.com/office/drawing/2014/main" id="{E72E9FB6-7BE2-CB85-9C34-442C64C3E8BE}"/>
              </a:ext>
            </a:extLst>
          </p:cNvPr>
          <p:cNvSpPr txBox="1"/>
          <p:nvPr/>
        </p:nvSpPr>
        <p:spPr>
          <a:xfrm>
            <a:off x="3341674" y="2154546"/>
            <a:ext cx="875763" cy="369332"/>
          </a:xfrm>
          <a:prstGeom prst="rect">
            <a:avLst/>
          </a:prstGeom>
          <a:noFill/>
        </p:spPr>
        <p:txBody>
          <a:bodyPr wrap="square" rtlCol="0">
            <a:spAutoFit/>
          </a:bodyPr>
          <a:lstStyle/>
          <a:p>
            <a:r>
              <a:rPr kumimoji="1" lang="en-US" altLang="ja-JP" dirty="0"/>
              <a:t>Next</a:t>
            </a:r>
            <a:endParaRPr kumimoji="1" lang="ja-JP" altLang="en-US" dirty="0"/>
          </a:p>
        </p:txBody>
      </p:sp>
      <p:sp>
        <p:nvSpPr>
          <p:cNvPr id="13" name="テキスト ボックス 12">
            <a:extLst>
              <a:ext uri="{FF2B5EF4-FFF2-40B4-BE49-F238E27FC236}">
                <a16:creationId xmlns:a16="http://schemas.microsoft.com/office/drawing/2014/main" id="{C4352230-3E01-E60C-2985-7963309583C0}"/>
              </a:ext>
            </a:extLst>
          </p:cNvPr>
          <p:cNvSpPr txBox="1"/>
          <p:nvPr/>
        </p:nvSpPr>
        <p:spPr>
          <a:xfrm>
            <a:off x="7347326" y="2137748"/>
            <a:ext cx="1371600" cy="369332"/>
          </a:xfrm>
          <a:prstGeom prst="rect">
            <a:avLst/>
          </a:prstGeom>
          <a:noFill/>
        </p:spPr>
        <p:txBody>
          <a:bodyPr wrap="square" rtlCol="0">
            <a:spAutoFit/>
          </a:bodyPr>
          <a:lstStyle/>
          <a:p>
            <a:r>
              <a:rPr lang="en-US" altLang="ja-JP" dirty="0"/>
              <a:t>I</a:t>
            </a:r>
            <a:r>
              <a:rPr lang="ja-JP" altLang="en-US" dirty="0"/>
              <a:t> </a:t>
            </a:r>
            <a:r>
              <a:rPr lang="en-US" altLang="ja-JP" dirty="0"/>
              <a:t>Agree</a:t>
            </a:r>
            <a:endParaRPr kumimoji="1" lang="ja-JP" altLang="en-US" dirty="0"/>
          </a:p>
        </p:txBody>
      </p:sp>
      <p:sp>
        <p:nvSpPr>
          <p:cNvPr id="14" name="テキスト ボックス 13">
            <a:extLst>
              <a:ext uri="{FF2B5EF4-FFF2-40B4-BE49-F238E27FC236}">
                <a16:creationId xmlns:a16="http://schemas.microsoft.com/office/drawing/2014/main" id="{E9541429-CAF7-3EF2-BC30-F348D3BE31C3}"/>
              </a:ext>
            </a:extLst>
          </p:cNvPr>
          <p:cNvSpPr txBox="1"/>
          <p:nvPr/>
        </p:nvSpPr>
        <p:spPr>
          <a:xfrm>
            <a:off x="11377189" y="2308704"/>
            <a:ext cx="1371600" cy="369332"/>
          </a:xfrm>
          <a:prstGeom prst="rect">
            <a:avLst/>
          </a:prstGeom>
          <a:noFill/>
        </p:spPr>
        <p:txBody>
          <a:bodyPr wrap="square" rtlCol="0">
            <a:spAutoFit/>
          </a:bodyPr>
          <a:lstStyle/>
          <a:p>
            <a:r>
              <a:rPr kumimoji="1" lang="en-US" altLang="ja-JP" dirty="0"/>
              <a:t>Next</a:t>
            </a:r>
            <a:endParaRPr kumimoji="1" lang="ja-JP" altLang="en-US" dirty="0"/>
          </a:p>
        </p:txBody>
      </p:sp>
      <p:sp>
        <p:nvSpPr>
          <p:cNvPr id="15" name="テキスト ボックス 14">
            <a:extLst>
              <a:ext uri="{FF2B5EF4-FFF2-40B4-BE49-F238E27FC236}">
                <a16:creationId xmlns:a16="http://schemas.microsoft.com/office/drawing/2014/main" id="{3661E4A9-77FB-BDB6-B962-53A38E067C17}"/>
              </a:ext>
            </a:extLst>
          </p:cNvPr>
          <p:cNvSpPr txBox="1"/>
          <p:nvPr/>
        </p:nvSpPr>
        <p:spPr>
          <a:xfrm>
            <a:off x="4371804" y="4876735"/>
            <a:ext cx="1371600" cy="1200329"/>
          </a:xfrm>
          <a:prstGeom prst="rect">
            <a:avLst/>
          </a:prstGeom>
          <a:noFill/>
        </p:spPr>
        <p:txBody>
          <a:bodyPr wrap="square" rtlCol="0">
            <a:spAutoFit/>
          </a:bodyPr>
          <a:lstStyle/>
          <a:p>
            <a:r>
              <a:rPr lang="ja-JP" altLang="en-US" dirty="0"/>
              <a:t>両方のチェックを確認して</a:t>
            </a:r>
            <a:r>
              <a:rPr lang="en-US" altLang="ja-JP" dirty="0"/>
              <a:t>Install</a:t>
            </a:r>
            <a:endParaRPr kumimoji="1" lang="ja-JP" altLang="en-US" dirty="0"/>
          </a:p>
        </p:txBody>
      </p:sp>
      <p:pic>
        <p:nvPicPr>
          <p:cNvPr id="17" name="図 16">
            <a:extLst>
              <a:ext uri="{FF2B5EF4-FFF2-40B4-BE49-F238E27FC236}">
                <a16:creationId xmlns:a16="http://schemas.microsoft.com/office/drawing/2014/main" id="{50844235-198A-9606-6659-7E5692C0A3A2}"/>
              </a:ext>
            </a:extLst>
          </p:cNvPr>
          <p:cNvPicPr>
            <a:picLocks noChangeAspect="1"/>
          </p:cNvPicPr>
          <p:nvPr/>
        </p:nvPicPr>
        <p:blipFill>
          <a:blip r:embed="rId6"/>
          <a:stretch>
            <a:fillRect/>
          </a:stretch>
        </p:blipFill>
        <p:spPr>
          <a:xfrm>
            <a:off x="6701787" y="4529062"/>
            <a:ext cx="2800235" cy="2155333"/>
          </a:xfrm>
          <a:prstGeom prst="rect">
            <a:avLst/>
          </a:prstGeom>
        </p:spPr>
      </p:pic>
      <p:sp>
        <p:nvSpPr>
          <p:cNvPr id="18" name="テキスト ボックス 17">
            <a:extLst>
              <a:ext uri="{FF2B5EF4-FFF2-40B4-BE49-F238E27FC236}">
                <a16:creationId xmlns:a16="http://schemas.microsoft.com/office/drawing/2014/main" id="{B6DA90CC-7039-59CB-2A65-3158D3DA51E2}"/>
              </a:ext>
            </a:extLst>
          </p:cNvPr>
          <p:cNvSpPr txBox="1"/>
          <p:nvPr/>
        </p:nvSpPr>
        <p:spPr>
          <a:xfrm>
            <a:off x="9674530" y="5103674"/>
            <a:ext cx="2035387" cy="1200329"/>
          </a:xfrm>
          <a:prstGeom prst="rect">
            <a:avLst/>
          </a:prstGeom>
          <a:noFill/>
        </p:spPr>
        <p:txBody>
          <a:bodyPr wrap="square" rtlCol="0">
            <a:spAutoFit/>
          </a:bodyPr>
          <a:lstStyle/>
          <a:p>
            <a:r>
              <a:rPr kumimoji="1" lang="ja-JP" altLang="en-US" dirty="0"/>
              <a:t>デスクトップにアイコンが欲しかったらチェックつければおけ</a:t>
            </a:r>
          </a:p>
        </p:txBody>
      </p:sp>
    </p:spTree>
    <p:extLst>
      <p:ext uri="{BB962C8B-B14F-4D97-AF65-F5344CB8AC3E}">
        <p14:creationId xmlns:p14="http://schemas.microsoft.com/office/powerpoint/2010/main" val="24190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94EC55-3219-FC1D-FE8A-A992C1555C0C}"/>
              </a:ext>
            </a:extLst>
          </p:cNvPr>
          <p:cNvSpPr>
            <a:spLocks noGrp="1"/>
          </p:cNvSpPr>
          <p:nvPr>
            <p:ph type="title"/>
          </p:nvPr>
        </p:nvSpPr>
        <p:spPr/>
        <p:txBody>
          <a:bodyPr/>
          <a:lstStyle/>
          <a:p>
            <a:r>
              <a:rPr kumimoji="1" lang="en-US" altLang="ja-JP" dirty="0" err="1"/>
              <a:t>Printf</a:t>
            </a:r>
            <a:r>
              <a:rPr kumimoji="1" lang="ja-JP" altLang="en-US" dirty="0"/>
              <a:t>までの設定</a:t>
            </a:r>
          </a:p>
        </p:txBody>
      </p:sp>
      <p:sp>
        <p:nvSpPr>
          <p:cNvPr id="6" name="テキスト ボックス 5">
            <a:extLst>
              <a:ext uri="{FF2B5EF4-FFF2-40B4-BE49-F238E27FC236}">
                <a16:creationId xmlns:a16="http://schemas.microsoft.com/office/drawing/2014/main" id="{063FFE60-6149-7C70-5D9C-495549AD261E}"/>
              </a:ext>
            </a:extLst>
          </p:cNvPr>
          <p:cNvSpPr txBox="1"/>
          <p:nvPr/>
        </p:nvSpPr>
        <p:spPr>
          <a:xfrm>
            <a:off x="535731" y="4650240"/>
            <a:ext cx="4300410" cy="1200329"/>
          </a:xfrm>
          <a:prstGeom prst="rect">
            <a:avLst/>
          </a:prstGeom>
          <a:noFill/>
        </p:spPr>
        <p:txBody>
          <a:bodyPr wrap="square" rtlCol="0">
            <a:spAutoFit/>
          </a:bodyPr>
          <a:lstStyle/>
          <a:p>
            <a:r>
              <a:rPr lang="en-US" altLang="ja-JP" dirty="0"/>
              <a:t>Core</a:t>
            </a:r>
            <a:r>
              <a:rPr lang="ja-JP" altLang="en-US" dirty="0"/>
              <a:t>→</a:t>
            </a:r>
            <a:r>
              <a:rPr lang="en-US" altLang="ja-JP" dirty="0" err="1"/>
              <a:t>Src</a:t>
            </a:r>
            <a:r>
              <a:rPr lang="ja-JP" altLang="en-US" dirty="0"/>
              <a:t>→</a:t>
            </a:r>
            <a:r>
              <a:rPr lang="en-US" altLang="ja-JP" dirty="0" err="1"/>
              <a:t>syscalls.c</a:t>
            </a:r>
            <a:r>
              <a:rPr lang="ja-JP" altLang="en-US" dirty="0"/>
              <a:t>を開く。</a:t>
            </a:r>
            <a:endParaRPr lang="en-US" altLang="ja-JP" dirty="0"/>
          </a:p>
          <a:p>
            <a:endParaRPr kumimoji="1" lang="en-US" altLang="ja-JP" dirty="0"/>
          </a:p>
          <a:p>
            <a:r>
              <a:rPr lang="en-US" altLang="ja-JP" sz="1800" b="1" dirty="0">
                <a:solidFill>
                  <a:srgbClr val="7F0055"/>
                </a:solidFill>
                <a:latin typeface="Consolas" panose="020B0609020204030204" pitchFamily="49" charset="0"/>
              </a:rPr>
              <a:t>#include</a:t>
            </a:r>
            <a:r>
              <a:rPr lang="en-US" altLang="ja-JP" sz="1800" b="1" dirty="0">
                <a:solidFill>
                  <a:srgbClr val="000000"/>
                </a:solidFill>
                <a:latin typeface="Consolas" panose="020B0609020204030204" pitchFamily="49" charset="0"/>
              </a:rPr>
              <a:t> </a:t>
            </a:r>
            <a:r>
              <a:rPr lang="en-US" altLang="ja-JP" sz="1800" b="1" dirty="0">
                <a:solidFill>
                  <a:srgbClr val="2A00FF"/>
                </a:solidFill>
                <a:latin typeface="Consolas" panose="020B0609020204030204" pitchFamily="49" charset="0"/>
              </a:rPr>
              <a:t>"</a:t>
            </a:r>
            <a:r>
              <a:rPr lang="en-US" altLang="ja-JP" sz="1800" b="1" dirty="0" err="1">
                <a:solidFill>
                  <a:srgbClr val="2A00FF"/>
                </a:solidFill>
                <a:latin typeface="Consolas" panose="020B0609020204030204" pitchFamily="49" charset="0"/>
              </a:rPr>
              <a:t>usart.h</a:t>
            </a:r>
            <a:r>
              <a:rPr lang="en-US" altLang="ja-JP" sz="1800" b="1" dirty="0">
                <a:solidFill>
                  <a:srgbClr val="2A00FF"/>
                </a:solidFill>
                <a:latin typeface="Consolas" panose="020B0609020204030204" pitchFamily="49" charset="0"/>
              </a:rPr>
              <a:t>"</a:t>
            </a:r>
            <a:r>
              <a:rPr kumimoji="1" lang="ja-JP" altLang="en-US" dirty="0"/>
              <a:t>をインクルード列に入れる</a:t>
            </a:r>
          </a:p>
        </p:txBody>
      </p:sp>
      <p:pic>
        <p:nvPicPr>
          <p:cNvPr id="12" name="コンテンツ プレースホルダー 11">
            <a:extLst>
              <a:ext uri="{FF2B5EF4-FFF2-40B4-BE49-F238E27FC236}">
                <a16:creationId xmlns:a16="http://schemas.microsoft.com/office/drawing/2014/main" id="{584EA190-3234-1A7C-D7DD-865DDABD7F25}"/>
              </a:ext>
            </a:extLst>
          </p:cNvPr>
          <p:cNvPicPr>
            <a:picLocks noGrp="1" noChangeAspect="1"/>
          </p:cNvPicPr>
          <p:nvPr>
            <p:ph idx="1"/>
          </p:nvPr>
        </p:nvPicPr>
        <p:blipFill>
          <a:blip r:embed="rId2"/>
          <a:stretch>
            <a:fillRect/>
          </a:stretch>
        </p:blipFill>
        <p:spPr>
          <a:xfrm>
            <a:off x="116771" y="1380929"/>
            <a:ext cx="5637939" cy="2855265"/>
          </a:xfrm>
        </p:spPr>
      </p:pic>
      <p:pic>
        <p:nvPicPr>
          <p:cNvPr id="14" name="図 13">
            <a:extLst>
              <a:ext uri="{FF2B5EF4-FFF2-40B4-BE49-F238E27FC236}">
                <a16:creationId xmlns:a16="http://schemas.microsoft.com/office/drawing/2014/main" id="{7D82D1B6-2DDA-12E9-E791-4F02574A4CB9}"/>
              </a:ext>
            </a:extLst>
          </p:cNvPr>
          <p:cNvPicPr>
            <a:picLocks noChangeAspect="1"/>
          </p:cNvPicPr>
          <p:nvPr/>
        </p:nvPicPr>
        <p:blipFill>
          <a:blip r:embed="rId3"/>
          <a:stretch>
            <a:fillRect/>
          </a:stretch>
        </p:blipFill>
        <p:spPr>
          <a:xfrm>
            <a:off x="6007270" y="1131927"/>
            <a:ext cx="5458587" cy="1676634"/>
          </a:xfrm>
          <a:prstGeom prst="rect">
            <a:avLst/>
          </a:prstGeom>
        </p:spPr>
      </p:pic>
      <p:sp>
        <p:nvSpPr>
          <p:cNvPr id="15" name="テキスト ボックス 14">
            <a:extLst>
              <a:ext uri="{FF2B5EF4-FFF2-40B4-BE49-F238E27FC236}">
                <a16:creationId xmlns:a16="http://schemas.microsoft.com/office/drawing/2014/main" id="{78F79F8F-F685-B0F3-9CA4-BA4E86839708}"/>
              </a:ext>
            </a:extLst>
          </p:cNvPr>
          <p:cNvSpPr txBox="1"/>
          <p:nvPr/>
        </p:nvSpPr>
        <p:spPr>
          <a:xfrm>
            <a:off x="6652727" y="2865187"/>
            <a:ext cx="4701073" cy="1200329"/>
          </a:xfrm>
          <a:prstGeom prst="rect">
            <a:avLst/>
          </a:prstGeom>
          <a:noFill/>
        </p:spPr>
        <p:txBody>
          <a:bodyPr wrap="square" rtlCol="0">
            <a:spAutoFit/>
          </a:bodyPr>
          <a:lstStyle/>
          <a:p>
            <a:r>
              <a:rPr kumimoji="1" lang="en-US" altLang="ja-JP" dirty="0"/>
              <a:t>Write</a:t>
            </a:r>
            <a:r>
              <a:rPr kumimoji="1" lang="ja-JP" altLang="en-US" dirty="0"/>
              <a:t>関数を書き替える。</a:t>
            </a:r>
            <a:endParaRPr kumimoji="1" lang="en-US" altLang="ja-JP" dirty="0"/>
          </a:p>
          <a:p>
            <a:r>
              <a:rPr lang="ja-JP" altLang="en-US" dirty="0"/>
              <a:t>ここの</a:t>
            </a:r>
            <a:r>
              <a:rPr lang="en-US" altLang="ja-JP" dirty="0"/>
              <a:t>for</a:t>
            </a:r>
            <a:r>
              <a:rPr lang="ja-JP" altLang="en-US" dirty="0"/>
              <a:t>文の中に</a:t>
            </a:r>
            <a:r>
              <a:rPr lang="en-US" altLang="ja-JP" dirty="0"/>
              <a:t>USART</a:t>
            </a:r>
            <a:r>
              <a:rPr lang="ja-JP" altLang="en-US" dirty="0"/>
              <a:t>の</a:t>
            </a:r>
            <a:r>
              <a:rPr lang="en-US" altLang="ja-JP" dirty="0"/>
              <a:t>Transmit</a:t>
            </a:r>
            <a:r>
              <a:rPr lang="ja-JP" altLang="en-US" dirty="0"/>
              <a:t>の関数に書き換える</a:t>
            </a:r>
            <a:r>
              <a:rPr lang="en-US" altLang="ja-JP" dirty="0"/>
              <a:t>(</a:t>
            </a:r>
            <a:r>
              <a:rPr lang="en-US" altLang="ja-JP" dirty="0" err="1"/>
              <a:t>printf</a:t>
            </a:r>
            <a:r>
              <a:rPr lang="ja-JP" altLang="en-US" dirty="0"/>
              <a:t>の文字送るのを</a:t>
            </a:r>
            <a:r>
              <a:rPr lang="en-US" altLang="ja-JP" dirty="0" err="1"/>
              <a:t>usart</a:t>
            </a:r>
            <a:r>
              <a:rPr lang="ja-JP" altLang="en-US" dirty="0"/>
              <a:t>にする</a:t>
            </a:r>
            <a:r>
              <a:rPr lang="en-US" altLang="ja-JP" dirty="0"/>
              <a:t>)</a:t>
            </a:r>
            <a:endParaRPr kumimoji="1" lang="ja-JP" altLang="en-US" dirty="0"/>
          </a:p>
        </p:txBody>
      </p:sp>
      <p:sp>
        <p:nvSpPr>
          <p:cNvPr id="17" name="テキスト ボックス 16">
            <a:extLst>
              <a:ext uri="{FF2B5EF4-FFF2-40B4-BE49-F238E27FC236}">
                <a16:creationId xmlns:a16="http://schemas.microsoft.com/office/drawing/2014/main" id="{197D89C7-6AC4-BF44-9C14-DC221E8F8BEE}"/>
              </a:ext>
            </a:extLst>
          </p:cNvPr>
          <p:cNvSpPr txBox="1"/>
          <p:nvPr/>
        </p:nvSpPr>
        <p:spPr>
          <a:xfrm>
            <a:off x="5857613" y="4336189"/>
            <a:ext cx="6334387" cy="2246769"/>
          </a:xfrm>
          <a:prstGeom prst="rect">
            <a:avLst/>
          </a:prstGeom>
          <a:noFill/>
        </p:spPr>
        <p:txBody>
          <a:bodyPr wrap="square">
            <a:spAutoFit/>
          </a:bodyPr>
          <a:lstStyle/>
          <a:p>
            <a:pPr algn="l"/>
            <a:r>
              <a:rPr lang="en-US" altLang="ja-JP" sz="1400" b="1" dirty="0">
                <a:solidFill>
                  <a:srgbClr val="7F0055"/>
                </a:solidFill>
                <a:latin typeface="Consolas" panose="020B0609020204030204" pitchFamily="49" charset="0"/>
              </a:rPr>
              <a:t>__attribute__</a:t>
            </a:r>
            <a:r>
              <a:rPr lang="en-US" altLang="ja-JP" sz="1400" b="1" dirty="0">
                <a:solidFill>
                  <a:srgbClr val="000000"/>
                </a:solidFill>
                <a:latin typeface="Consolas" panose="020B0609020204030204" pitchFamily="49" charset="0"/>
              </a:rPr>
              <a:t>((weak)) </a:t>
            </a:r>
            <a:r>
              <a:rPr lang="en-US" altLang="ja-JP" sz="1400" b="1" dirty="0">
                <a:solidFill>
                  <a:srgbClr val="7F0055"/>
                </a:solidFill>
                <a:latin typeface="Consolas" panose="020B0609020204030204" pitchFamily="49" charset="0"/>
              </a:rPr>
              <a:t>int</a:t>
            </a:r>
            <a:r>
              <a:rPr lang="en-US" altLang="ja-JP" sz="1400" b="1" dirty="0">
                <a:solidFill>
                  <a:srgbClr val="000000"/>
                </a:solidFill>
                <a:latin typeface="Consolas" panose="020B0609020204030204" pitchFamily="49" charset="0"/>
              </a:rPr>
              <a:t> _write(</a:t>
            </a:r>
            <a:r>
              <a:rPr lang="en-US" altLang="ja-JP" sz="1400" b="1" dirty="0">
                <a:solidFill>
                  <a:srgbClr val="7F0055"/>
                </a:solidFill>
                <a:latin typeface="Consolas" panose="020B0609020204030204" pitchFamily="49" charset="0"/>
              </a:rPr>
              <a:t>int</a:t>
            </a:r>
            <a:r>
              <a:rPr lang="en-US" altLang="ja-JP" sz="1400" b="1" dirty="0">
                <a:solidFill>
                  <a:srgbClr val="000000"/>
                </a:solidFill>
                <a:latin typeface="Consolas" panose="020B0609020204030204" pitchFamily="49" charset="0"/>
              </a:rPr>
              <a:t> file, </a:t>
            </a:r>
            <a:r>
              <a:rPr lang="en-US" altLang="ja-JP" sz="1400" b="1" dirty="0">
                <a:solidFill>
                  <a:srgbClr val="7F0055"/>
                </a:solidFill>
                <a:latin typeface="Consolas" panose="020B0609020204030204" pitchFamily="49" charset="0"/>
              </a:rPr>
              <a:t>char</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ptr</a:t>
            </a:r>
            <a:r>
              <a:rPr lang="en-US" altLang="ja-JP" sz="1400" b="1" dirty="0">
                <a:solidFill>
                  <a:srgbClr val="000000"/>
                </a:solidFill>
                <a:latin typeface="Consolas" panose="020B0609020204030204" pitchFamily="49" charset="0"/>
              </a:rPr>
              <a:t>, </a:t>
            </a:r>
            <a:r>
              <a:rPr lang="en-US" altLang="ja-JP" sz="1400" b="1" dirty="0">
                <a:solidFill>
                  <a:srgbClr val="7F0055"/>
                </a:solidFill>
                <a:latin typeface="Consolas" panose="020B0609020204030204" pitchFamily="49" charset="0"/>
              </a:rPr>
              <a:t>int</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len</a:t>
            </a:r>
            <a:r>
              <a:rPr lang="en-US" altLang="ja-JP" sz="1400" b="1"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a:t>
            </a:r>
          </a:p>
          <a:p>
            <a:pPr algn="l"/>
            <a:r>
              <a:rPr lang="en-US" altLang="ja-JP" sz="1400" b="1" dirty="0">
                <a:solidFill>
                  <a:srgbClr val="7F0055"/>
                </a:solidFill>
                <a:latin typeface="Consolas" panose="020B0609020204030204" pitchFamily="49" charset="0"/>
              </a:rPr>
              <a:t>int</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DataIdx</a:t>
            </a:r>
            <a:r>
              <a:rPr lang="en-US" altLang="ja-JP" sz="1400" b="1" dirty="0">
                <a:solidFill>
                  <a:srgbClr val="000000"/>
                </a:solidFill>
                <a:latin typeface="Consolas" panose="020B0609020204030204" pitchFamily="49" charset="0"/>
              </a:rPr>
              <a:t>;</a:t>
            </a:r>
          </a:p>
          <a:p>
            <a:pPr algn="l"/>
            <a:endParaRPr lang="ja-JP" altLang="en-US" sz="1400" dirty="0">
              <a:latin typeface="Consolas" panose="020B0609020204030204" pitchFamily="49" charset="0"/>
            </a:endParaRPr>
          </a:p>
          <a:p>
            <a:pPr algn="l"/>
            <a:r>
              <a:rPr lang="en-US" altLang="ja-JP" sz="1400" b="1" dirty="0">
                <a:solidFill>
                  <a:srgbClr val="7F0055"/>
                </a:solidFill>
                <a:latin typeface="Consolas" panose="020B0609020204030204" pitchFamily="49" charset="0"/>
              </a:rPr>
              <a:t>for</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DataIdx</a:t>
            </a:r>
            <a:r>
              <a:rPr lang="en-US" altLang="ja-JP" sz="1400" b="1" dirty="0">
                <a:solidFill>
                  <a:srgbClr val="000000"/>
                </a:solidFill>
                <a:latin typeface="Consolas" panose="020B0609020204030204" pitchFamily="49" charset="0"/>
              </a:rPr>
              <a:t> = 0; </a:t>
            </a:r>
            <a:r>
              <a:rPr lang="en-US" altLang="ja-JP" sz="1400" b="1" dirty="0" err="1">
                <a:solidFill>
                  <a:srgbClr val="000000"/>
                </a:solidFill>
                <a:latin typeface="Consolas" panose="020B0609020204030204" pitchFamily="49" charset="0"/>
              </a:rPr>
              <a:t>DataIdx</a:t>
            </a:r>
            <a:r>
              <a:rPr lang="en-US" altLang="ja-JP" sz="1400" b="1" dirty="0">
                <a:solidFill>
                  <a:srgbClr val="000000"/>
                </a:solidFill>
                <a:latin typeface="Consolas" panose="020B0609020204030204" pitchFamily="49" charset="0"/>
              </a:rPr>
              <a:t> &lt; </a:t>
            </a:r>
            <a:r>
              <a:rPr lang="en-US" altLang="ja-JP" sz="1400" b="1" dirty="0" err="1">
                <a:solidFill>
                  <a:srgbClr val="000000"/>
                </a:solidFill>
                <a:latin typeface="Consolas" panose="020B0609020204030204" pitchFamily="49" charset="0"/>
              </a:rPr>
              <a:t>len</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DataIdx</a:t>
            </a:r>
            <a:r>
              <a:rPr lang="en-US" altLang="ja-JP" sz="1400" b="1"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a:t>
            </a:r>
          </a:p>
          <a:p>
            <a:pPr algn="l"/>
            <a:r>
              <a:rPr lang="en-US" altLang="ja-JP" sz="1400" dirty="0" err="1">
                <a:solidFill>
                  <a:srgbClr val="000000"/>
                </a:solidFill>
                <a:latin typeface="Consolas" panose="020B0609020204030204" pitchFamily="49" charset="0"/>
              </a:rPr>
              <a:t>HAL_UART_Transmit</a:t>
            </a:r>
            <a:r>
              <a:rPr lang="en-US" altLang="ja-JP" sz="1400" dirty="0">
                <a:solidFill>
                  <a:srgbClr val="000000"/>
                </a:solidFill>
                <a:latin typeface="Consolas" panose="020B0609020204030204" pitchFamily="49" charset="0"/>
              </a:rPr>
              <a:t>(&amp;huart2, </a:t>
            </a:r>
            <a:r>
              <a:rPr lang="en-US" altLang="ja-JP" sz="1400" dirty="0" err="1">
                <a:solidFill>
                  <a:srgbClr val="000000"/>
                </a:solidFill>
                <a:latin typeface="Consolas" panose="020B0609020204030204" pitchFamily="49" charset="0"/>
              </a:rPr>
              <a:t>ptr</a:t>
            </a:r>
            <a:r>
              <a:rPr lang="en-US" altLang="ja-JP" sz="1400" dirty="0">
                <a:solidFill>
                  <a:srgbClr val="000000"/>
                </a:solidFill>
                <a:latin typeface="Consolas" panose="020B0609020204030204" pitchFamily="49" charset="0"/>
              </a:rPr>
              <a:t>++, 1, 1);</a:t>
            </a:r>
          </a:p>
          <a:p>
            <a:pPr algn="l"/>
            <a:r>
              <a:rPr lang="en-US" altLang="ja-JP" sz="1400" dirty="0">
                <a:solidFill>
                  <a:srgbClr val="000000"/>
                </a:solidFill>
                <a:latin typeface="Consolas" panose="020B0609020204030204" pitchFamily="49" charset="0"/>
              </a:rPr>
              <a:t>}</a:t>
            </a:r>
          </a:p>
          <a:p>
            <a:pPr algn="l"/>
            <a:r>
              <a:rPr lang="en-US" altLang="ja-JP" sz="1400" b="1" dirty="0">
                <a:solidFill>
                  <a:srgbClr val="7F0055"/>
                </a:solidFill>
                <a:latin typeface="Consolas" panose="020B0609020204030204" pitchFamily="49" charset="0"/>
              </a:rPr>
              <a:t>return</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len</a:t>
            </a:r>
            <a:r>
              <a:rPr lang="en-US" altLang="ja-JP" sz="1400" b="1"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a:t>
            </a:r>
            <a:endParaRPr lang="ja-JP" altLang="en-US" sz="1400" dirty="0"/>
          </a:p>
        </p:txBody>
      </p:sp>
    </p:spTree>
    <p:extLst>
      <p:ext uri="{BB962C8B-B14F-4D97-AF65-F5344CB8AC3E}">
        <p14:creationId xmlns:p14="http://schemas.microsoft.com/office/powerpoint/2010/main" val="3732268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DB17C-AD3B-CFB1-4863-558864111875}"/>
              </a:ext>
            </a:extLst>
          </p:cNvPr>
          <p:cNvSpPr>
            <a:spLocks noGrp="1"/>
          </p:cNvSpPr>
          <p:nvPr>
            <p:ph type="title"/>
          </p:nvPr>
        </p:nvSpPr>
        <p:spPr/>
        <p:txBody>
          <a:bodyPr/>
          <a:lstStyle/>
          <a:p>
            <a:r>
              <a:rPr kumimoji="1" lang="en-US" altLang="ja-JP" dirty="0" err="1"/>
              <a:t>Printf</a:t>
            </a:r>
            <a:r>
              <a:rPr kumimoji="1" lang="ja-JP" altLang="en-US" dirty="0"/>
              <a:t>の設定</a:t>
            </a:r>
          </a:p>
        </p:txBody>
      </p:sp>
      <p:pic>
        <p:nvPicPr>
          <p:cNvPr id="8" name="コンテンツ プレースホルダー 7">
            <a:extLst>
              <a:ext uri="{FF2B5EF4-FFF2-40B4-BE49-F238E27FC236}">
                <a16:creationId xmlns:a16="http://schemas.microsoft.com/office/drawing/2014/main" id="{58258F65-75E8-D2F1-A3A6-D90EDA850862}"/>
              </a:ext>
            </a:extLst>
          </p:cNvPr>
          <p:cNvPicPr>
            <a:picLocks noGrp="1" noChangeAspect="1"/>
          </p:cNvPicPr>
          <p:nvPr>
            <p:ph idx="1"/>
          </p:nvPr>
        </p:nvPicPr>
        <p:blipFill>
          <a:blip r:embed="rId2"/>
          <a:stretch>
            <a:fillRect/>
          </a:stretch>
        </p:blipFill>
        <p:spPr>
          <a:xfrm>
            <a:off x="6438550" y="3971004"/>
            <a:ext cx="4667901" cy="1247949"/>
          </a:xfrm>
        </p:spPr>
      </p:pic>
      <p:sp>
        <p:nvSpPr>
          <p:cNvPr id="9" name="テキスト ボックス 8">
            <a:extLst>
              <a:ext uri="{FF2B5EF4-FFF2-40B4-BE49-F238E27FC236}">
                <a16:creationId xmlns:a16="http://schemas.microsoft.com/office/drawing/2014/main" id="{EB2FEC26-3A66-9EDE-FFA2-A962D3DDA6CB}"/>
              </a:ext>
            </a:extLst>
          </p:cNvPr>
          <p:cNvSpPr txBox="1"/>
          <p:nvPr/>
        </p:nvSpPr>
        <p:spPr>
          <a:xfrm>
            <a:off x="278934" y="1551279"/>
            <a:ext cx="5668862" cy="369332"/>
          </a:xfrm>
          <a:prstGeom prst="rect">
            <a:avLst/>
          </a:prstGeom>
          <a:noFill/>
        </p:spPr>
        <p:txBody>
          <a:bodyPr wrap="square" rtlCol="0">
            <a:spAutoFit/>
          </a:bodyPr>
          <a:lstStyle/>
          <a:p>
            <a:r>
              <a:rPr kumimoji="1" lang="ja-JP" altLang="en-US" dirty="0"/>
              <a:t>メイン文の</a:t>
            </a:r>
            <a:r>
              <a:rPr lang="en-US" altLang="ja-JP" sz="1800" b="1" dirty="0">
                <a:solidFill>
                  <a:srgbClr val="7F0055"/>
                </a:solidFill>
                <a:latin typeface="Consolas" panose="020B0609020204030204" pitchFamily="49" charset="0"/>
              </a:rPr>
              <a:t>#include</a:t>
            </a:r>
            <a:r>
              <a:rPr lang="en-US" altLang="ja-JP" sz="1800" b="1" dirty="0">
                <a:solidFill>
                  <a:srgbClr val="000000"/>
                </a:solidFill>
                <a:latin typeface="Consolas" panose="020B0609020204030204" pitchFamily="49" charset="0"/>
              </a:rPr>
              <a:t> </a:t>
            </a:r>
            <a:r>
              <a:rPr lang="en-US" altLang="ja-JP" sz="1800" b="1" dirty="0">
                <a:solidFill>
                  <a:srgbClr val="2A00FF"/>
                </a:solidFill>
                <a:latin typeface="Consolas" panose="020B0609020204030204" pitchFamily="49" charset="0"/>
              </a:rPr>
              <a:t>"</a:t>
            </a:r>
            <a:r>
              <a:rPr lang="en-US" altLang="ja-JP" sz="1800" b="1" dirty="0" err="1">
                <a:solidFill>
                  <a:srgbClr val="2A00FF"/>
                </a:solidFill>
                <a:latin typeface="Consolas" panose="020B0609020204030204" pitchFamily="49" charset="0"/>
              </a:rPr>
              <a:t>stdio.h</a:t>
            </a:r>
            <a:r>
              <a:rPr lang="en-US" altLang="ja-JP" sz="1800" b="1" dirty="0">
                <a:solidFill>
                  <a:srgbClr val="2A00FF"/>
                </a:solidFill>
                <a:latin typeface="Consolas" panose="020B0609020204030204" pitchFamily="49" charset="0"/>
              </a:rPr>
              <a:t>"</a:t>
            </a:r>
            <a:r>
              <a:rPr kumimoji="1" lang="ja-JP" altLang="en-US" dirty="0"/>
              <a:t>を書く</a:t>
            </a:r>
          </a:p>
        </p:txBody>
      </p:sp>
      <p:pic>
        <p:nvPicPr>
          <p:cNvPr id="11" name="図 10">
            <a:extLst>
              <a:ext uri="{FF2B5EF4-FFF2-40B4-BE49-F238E27FC236}">
                <a16:creationId xmlns:a16="http://schemas.microsoft.com/office/drawing/2014/main" id="{E27757AC-DD0B-D3E2-7623-C4FD54278032}"/>
              </a:ext>
            </a:extLst>
          </p:cNvPr>
          <p:cNvPicPr>
            <a:picLocks noChangeAspect="1"/>
          </p:cNvPicPr>
          <p:nvPr/>
        </p:nvPicPr>
        <p:blipFill>
          <a:blip r:embed="rId3"/>
          <a:stretch>
            <a:fillRect/>
          </a:stretch>
        </p:blipFill>
        <p:spPr>
          <a:xfrm>
            <a:off x="67567" y="2054450"/>
            <a:ext cx="6620799" cy="1552792"/>
          </a:xfrm>
          <a:prstGeom prst="rect">
            <a:avLst/>
          </a:prstGeom>
        </p:spPr>
      </p:pic>
      <p:sp>
        <p:nvSpPr>
          <p:cNvPr id="14" name="テキスト ボックス 13">
            <a:extLst>
              <a:ext uri="{FF2B5EF4-FFF2-40B4-BE49-F238E27FC236}">
                <a16:creationId xmlns:a16="http://schemas.microsoft.com/office/drawing/2014/main" id="{60D5A436-602B-C9AC-14E8-89BA76FFD03A}"/>
              </a:ext>
            </a:extLst>
          </p:cNvPr>
          <p:cNvSpPr txBox="1"/>
          <p:nvPr/>
        </p:nvSpPr>
        <p:spPr>
          <a:xfrm>
            <a:off x="217699" y="4248347"/>
            <a:ext cx="6094602" cy="2308324"/>
          </a:xfrm>
          <a:prstGeom prst="rect">
            <a:avLst/>
          </a:prstGeom>
          <a:noFill/>
        </p:spPr>
        <p:txBody>
          <a:bodyPr wrap="square">
            <a:spAutoFit/>
          </a:bodyPr>
          <a:lstStyle/>
          <a:p>
            <a:pPr algn="l"/>
            <a:r>
              <a:rPr lang="en-US" altLang="ja-JP" sz="1800" dirty="0">
                <a:solidFill>
                  <a:srgbClr val="3F7F5F"/>
                </a:solidFill>
                <a:latin typeface="Consolas" panose="020B0609020204030204" pitchFamily="49" charset="0"/>
              </a:rPr>
              <a:t>// test USART2</a:t>
            </a:r>
          </a:p>
          <a:p>
            <a:pPr algn="l"/>
            <a:r>
              <a:rPr lang="en-US" altLang="ja-JP" sz="1800" dirty="0">
                <a:solidFill>
                  <a:srgbClr val="000000"/>
                </a:solidFill>
                <a:latin typeface="Consolas" panose="020B0609020204030204" pitchFamily="49" charset="0"/>
              </a:rPr>
              <a:t>     </a:t>
            </a:r>
            <a:r>
              <a:rPr lang="en-US" altLang="ja-JP" sz="1800" dirty="0">
                <a:solidFill>
                  <a:srgbClr val="005032"/>
                </a:solidFill>
                <a:latin typeface="Consolas" panose="020B0609020204030204" pitchFamily="49" charset="0"/>
              </a:rPr>
              <a:t>uint8_t</a:t>
            </a:r>
            <a:r>
              <a:rPr lang="en-US" altLang="ja-JP" sz="1800" dirty="0">
                <a:solidFill>
                  <a:srgbClr val="000000"/>
                </a:solidFill>
                <a:latin typeface="Consolas" panose="020B0609020204030204" pitchFamily="49" charset="0"/>
              </a:rPr>
              <a:t> hello[] = </a:t>
            </a:r>
            <a:r>
              <a:rPr lang="en-US" altLang="ja-JP" sz="1800" dirty="0">
                <a:solidFill>
                  <a:srgbClr val="2A00FF"/>
                </a:solidFill>
                <a:latin typeface="Consolas" panose="020B0609020204030204" pitchFamily="49" charset="0"/>
              </a:rPr>
              <a:t>"Hello World\n\r"</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float</a:t>
            </a:r>
            <a:r>
              <a:rPr lang="en-US" altLang="ja-JP" sz="1800" b="1" dirty="0">
                <a:solidFill>
                  <a:srgbClr val="000000"/>
                </a:solidFill>
                <a:latin typeface="Consolas" panose="020B0609020204030204" pitchFamily="49" charset="0"/>
              </a:rPr>
              <a:t> PI=3.14;</a:t>
            </a:r>
          </a:p>
          <a:p>
            <a:pPr algn="l"/>
            <a:r>
              <a:rPr lang="en-US" altLang="ja-JP" sz="1800" dirty="0">
                <a:solidFill>
                  <a:srgbClr val="000000"/>
                </a:solidFill>
                <a:latin typeface="Consolas" panose="020B0609020204030204" pitchFamily="49" charset="0"/>
              </a:rPr>
              <a:t>     </a:t>
            </a:r>
            <a:r>
              <a:rPr lang="en-US" altLang="ja-JP" sz="1800" b="1" dirty="0" err="1">
                <a:solidFill>
                  <a:srgbClr val="642880"/>
                </a:solidFill>
                <a:latin typeface="Consolas" panose="020B0609020204030204" pitchFamily="49" charset="0"/>
              </a:rPr>
              <a:t>setbuf</a:t>
            </a:r>
            <a:r>
              <a:rPr lang="en-US" altLang="ja-JP" sz="1800" b="1" dirty="0">
                <a:solidFill>
                  <a:srgbClr val="000000"/>
                </a:solidFill>
                <a:latin typeface="Consolas" panose="020B0609020204030204" pitchFamily="49" charset="0"/>
              </a:rPr>
              <a:t>(</a:t>
            </a:r>
            <a:r>
              <a:rPr lang="en-US" altLang="ja-JP" sz="1800" b="1" dirty="0" err="1">
                <a:solidFill>
                  <a:srgbClr val="000000"/>
                </a:solidFill>
                <a:latin typeface="Consolas" panose="020B0609020204030204" pitchFamily="49" charset="0"/>
              </a:rPr>
              <a:t>stdout</a:t>
            </a:r>
            <a:r>
              <a:rPr lang="en-US" altLang="ja-JP" sz="1800" b="1" dirty="0">
                <a:solidFill>
                  <a:srgbClr val="000000"/>
                </a:solidFill>
                <a:latin typeface="Consolas" panose="020B0609020204030204" pitchFamily="49" charset="0"/>
              </a:rPr>
              <a:t>, NULL);</a:t>
            </a:r>
          </a:p>
          <a:p>
            <a:pPr algn="l"/>
            <a:r>
              <a:rPr lang="en-US" altLang="ja-JP" sz="1800" dirty="0">
                <a:solidFill>
                  <a:srgbClr val="000000"/>
                </a:solidFill>
                <a:latin typeface="Consolas" panose="020B0609020204030204" pitchFamily="49" charset="0"/>
              </a:rPr>
              <a:t>     </a:t>
            </a:r>
            <a:r>
              <a:rPr lang="en-US" altLang="ja-JP" sz="1800" b="1" dirty="0" err="1">
                <a:solidFill>
                  <a:srgbClr val="642880"/>
                </a:solidFill>
                <a:latin typeface="Consolas" panose="020B0609020204030204" pitchFamily="49" charset="0"/>
              </a:rPr>
              <a:t>printf</a:t>
            </a:r>
            <a:r>
              <a:rPr lang="en-US" altLang="ja-JP" sz="1800" b="1" dirty="0">
                <a:solidFill>
                  <a:srgbClr val="000000"/>
                </a:solidFill>
                <a:latin typeface="Consolas" panose="020B0609020204030204" pitchFamily="49" charset="0"/>
              </a:rPr>
              <a:t>(</a:t>
            </a:r>
            <a:r>
              <a:rPr lang="en-US" altLang="ja-JP" sz="1800" b="1" dirty="0">
                <a:solidFill>
                  <a:srgbClr val="2A00FF"/>
                </a:solidFill>
                <a:latin typeface="Consolas" panose="020B0609020204030204" pitchFamily="49" charset="0"/>
              </a:rPr>
              <a:t>"hello=%s"</a:t>
            </a:r>
            <a:r>
              <a:rPr lang="en-US" altLang="ja-JP" sz="1800" b="1" dirty="0">
                <a:solidFill>
                  <a:srgbClr val="000000"/>
                </a:solidFill>
                <a:latin typeface="Consolas" panose="020B0609020204030204" pitchFamily="49" charset="0"/>
              </a:rPr>
              <a:t>, hello);</a:t>
            </a:r>
          </a:p>
          <a:p>
            <a:pPr algn="l"/>
            <a:r>
              <a:rPr lang="en-US" altLang="ja-JP" sz="1800" dirty="0">
                <a:solidFill>
                  <a:srgbClr val="000000"/>
                </a:solidFill>
                <a:latin typeface="Consolas" panose="020B0609020204030204" pitchFamily="49" charset="0"/>
              </a:rPr>
              <a:t>     </a:t>
            </a:r>
            <a:r>
              <a:rPr lang="en-US" altLang="ja-JP" sz="1800" dirty="0">
                <a:solidFill>
                  <a:srgbClr val="005032"/>
                </a:solidFill>
                <a:latin typeface="Consolas" panose="020B0609020204030204" pitchFamily="49" charset="0"/>
              </a:rPr>
              <a:t>uint8_t</a:t>
            </a:r>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hoge</a:t>
            </a:r>
            <a:r>
              <a:rPr lang="en-US" altLang="ja-JP" sz="1800" dirty="0">
                <a:solidFill>
                  <a:srgbClr val="000000"/>
                </a:solidFill>
                <a:latin typeface="Consolas" panose="020B0609020204030204" pitchFamily="49" charset="0"/>
              </a:rPr>
              <a:t> = 3;</a:t>
            </a:r>
          </a:p>
          <a:p>
            <a:pPr algn="l"/>
            <a:r>
              <a:rPr lang="en-US" altLang="ja-JP" sz="1800" dirty="0">
                <a:solidFill>
                  <a:srgbClr val="000000"/>
                </a:solidFill>
                <a:latin typeface="Consolas" panose="020B0609020204030204" pitchFamily="49" charset="0"/>
              </a:rPr>
              <a:t>     </a:t>
            </a:r>
            <a:r>
              <a:rPr lang="en-US" altLang="ja-JP" sz="1800" b="1" dirty="0" err="1">
                <a:solidFill>
                  <a:srgbClr val="642880"/>
                </a:solidFill>
                <a:latin typeface="Consolas" panose="020B0609020204030204" pitchFamily="49" charset="0"/>
              </a:rPr>
              <a:t>printf</a:t>
            </a:r>
            <a:r>
              <a:rPr lang="en-US" altLang="ja-JP" sz="1800" b="1" dirty="0">
                <a:solidFill>
                  <a:srgbClr val="000000"/>
                </a:solidFill>
                <a:latin typeface="Consolas" panose="020B0609020204030204" pitchFamily="49" charset="0"/>
              </a:rPr>
              <a:t>(</a:t>
            </a:r>
            <a:r>
              <a:rPr lang="en-US" altLang="ja-JP" sz="1800" b="1" dirty="0">
                <a:solidFill>
                  <a:srgbClr val="2A00FF"/>
                </a:solidFill>
                <a:latin typeface="Consolas" panose="020B0609020204030204" pitchFamily="49" charset="0"/>
              </a:rPr>
              <a:t>"</a:t>
            </a:r>
            <a:r>
              <a:rPr lang="en-US" altLang="ja-JP" sz="1800" b="1" u="sng" dirty="0" err="1">
                <a:solidFill>
                  <a:srgbClr val="2A00FF"/>
                </a:solidFill>
                <a:latin typeface="Consolas" panose="020B0609020204030204" pitchFamily="49" charset="0"/>
              </a:rPr>
              <a:t>hoge</a:t>
            </a:r>
            <a:r>
              <a:rPr lang="en-US" altLang="ja-JP" sz="1800" b="1" u="sng" dirty="0">
                <a:solidFill>
                  <a:srgbClr val="2A00FF"/>
                </a:solidFill>
                <a:latin typeface="Consolas" panose="020B0609020204030204" pitchFamily="49" charset="0"/>
              </a:rPr>
              <a:t>=%d\n\r"</a:t>
            </a:r>
            <a:r>
              <a:rPr lang="en-US" altLang="ja-JP" sz="1800" b="1" u="sng" dirty="0">
                <a:solidFill>
                  <a:srgbClr val="000000"/>
                </a:solidFill>
                <a:latin typeface="Consolas" panose="020B0609020204030204" pitchFamily="49" charset="0"/>
              </a:rPr>
              <a:t>, </a:t>
            </a:r>
            <a:r>
              <a:rPr lang="en-US" altLang="ja-JP" sz="1800" b="1" u="sng" dirty="0" err="1">
                <a:solidFill>
                  <a:srgbClr val="000000"/>
                </a:solidFill>
                <a:latin typeface="Consolas" panose="020B0609020204030204" pitchFamily="49" charset="0"/>
              </a:rPr>
              <a:t>hoge</a:t>
            </a:r>
            <a:r>
              <a:rPr lang="en-US" altLang="ja-JP" sz="1800" b="1" u="sng" dirty="0">
                <a:solidFill>
                  <a:srgbClr val="000000"/>
                </a:solidFill>
                <a:latin typeface="Consolas" panose="020B0609020204030204" pitchFamily="49" charset="0"/>
              </a:rPr>
              <a:t>);</a:t>
            </a:r>
          </a:p>
          <a:p>
            <a:pPr algn="l"/>
            <a:r>
              <a:rPr lang="pt-BR" altLang="ja-JP" sz="1800" dirty="0">
                <a:solidFill>
                  <a:srgbClr val="000000"/>
                </a:solidFill>
                <a:latin typeface="Consolas" panose="020B0609020204030204" pitchFamily="49" charset="0"/>
              </a:rPr>
              <a:t>     </a:t>
            </a:r>
            <a:r>
              <a:rPr lang="pt-BR" altLang="ja-JP" sz="1800" b="1" u="sng" dirty="0">
                <a:solidFill>
                  <a:srgbClr val="642880"/>
                </a:solidFill>
                <a:latin typeface="Consolas" panose="020B0609020204030204" pitchFamily="49" charset="0"/>
              </a:rPr>
              <a:t>printf</a:t>
            </a:r>
            <a:r>
              <a:rPr lang="pt-BR" altLang="ja-JP" sz="1800" b="1" u="sng" dirty="0">
                <a:solidFill>
                  <a:srgbClr val="000000"/>
                </a:solidFill>
                <a:latin typeface="Consolas" panose="020B0609020204030204" pitchFamily="49" charset="0"/>
              </a:rPr>
              <a:t>(</a:t>
            </a:r>
            <a:r>
              <a:rPr lang="pt-BR" altLang="ja-JP" sz="1800" b="1" u="sng" dirty="0">
                <a:solidFill>
                  <a:srgbClr val="2A00FF"/>
                </a:solidFill>
                <a:latin typeface="Consolas" panose="020B0609020204030204" pitchFamily="49" charset="0"/>
              </a:rPr>
              <a:t>"M_PI=%f\n\r"</a:t>
            </a:r>
            <a:r>
              <a:rPr lang="pt-BR" altLang="ja-JP" sz="1800" b="1" u="sng" dirty="0">
                <a:solidFill>
                  <a:srgbClr val="000000"/>
                </a:solidFill>
                <a:latin typeface="Consolas" panose="020B0609020204030204" pitchFamily="49" charset="0"/>
              </a:rPr>
              <a:t>, PI);</a:t>
            </a:r>
            <a:endParaRPr lang="ja-JP" altLang="en-US" dirty="0"/>
          </a:p>
        </p:txBody>
      </p:sp>
      <p:sp>
        <p:nvSpPr>
          <p:cNvPr id="15" name="テキスト ボックス 14">
            <a:extLst>
              <a:ext uri="{FF2B5EF4-FFF2-40B4-BE49-F238E27FC236}">
                <a16:creationId xmlns:a16="http://schemas.microsoft.com/office/drawing/2014/main" id="{42A59B10-9F4D-80FF-4A7C-7D6C33EDAED3}"/>
              </a:ext>
            </a:extLst>
          </p:cNvPr>
          <p:cNvSpPr txBox="1"/>
          <p:nvPr/>
        </p:nvSpPr>
        <p:spPr>
          <a:xfrm>
            <a:off x="343948" y="3900881"/>
            <a:ext cx="4689445" cy="369332"/>
          </a:xfrm>
          <a:prstGeom prst="rect">
            <a:avLst/>
          </a:prstGeom>
          <a:noFill/>
        </p:spPr>
        <p:txBody>
          <a:bodyPr wrap="square" rtlCol="0">
            <a:spAutoFit/>
          </a:bodyPr>
          <a:lstStyle/>
          <a:p>
            <a:r>
              <a:rPr kumimoji="1" lang="ja-JP" altLang="en-US" dirty="0"/>
              <a:t>テストコード２を書いて</a:t>
            </a:r>
            <a:r>
              <a:rPr kumimoji="1" lang="en-US" altLang="ja-JP" dirty="0" err="1"/>
              <a:t>Ctrl+B</a:t>
            </a:r>
            <a:endParaRPr kumimoji="1" lang="ja-JP" altLang="en-US" dirty="0"/>
          </a:p>
        </p:txBody>
      </p:sp>
      <p:sp>
        <p:nvSpPr>
          <p:cNvPr id="16" name="テキスト ボックス 15">
            <a:extLst>
              <a:ext uri="{FF2B5EF4-FFF2-40B4-BE49-F238E27FC236}">
                <a16:creationId xmlns:a16="http://schemas.microsoft.com/office/drawing/2014/main" id="{F66546E7-4595-62B7-70BB-74164CC90F09}"/>
              </a:ext>
            </a:extLst>
          </p:cNvPr>
          <p:cNvSpPr txBox="1"/>
          <p:nvPr/>
        </p:nvSpPr>
        <p:spPr>
          <a:xfrm>
            <a:off x="6438550" y="5402509"/>
            <a:ext cx="4915250" cy="646331"/>
          </a:xfrm>
          <a:prstGeom prst="rect">
            <a:avLst/>
          </a:prstGeom>
          <a:noFill/>
        </p:spPr>
        <p:txBody>
          <a:bodyPr wrap="square" rtlCol="0">
            <a:spAutoFit/>
          </a:bodyPr>
          <a:lstStyle/>
          <a:p>
            <a:r>
              <a:rPr kumimoji="1" lang="ja-JP" altLang="en-US" dirty="0"/>
              <a:t>そしたらエラー吐かれる。</a:t>
            </a:r>
            <a:endParaRPr kumimoji="1" lang="en-US" altLang="ja-JP" dirty="0"/>
          </a:p>
          <a:p>
            <a:r>
              <a:rPr lang="en-US" altLang="ja-JP" dirty="0"/>
              <a:t>Float</a:t>
            </a:r>
            <a:r>
              <a:rPr lang="ja-JP" altLang="en-US" dirty="0"/>
              <a:t>は対応してないと言われる</a:t>
            </a:r>
            <a:endParaRPr kumimoji="1" lang="ja-JP" altLang="en-US" dirty="0"/>
          </a:p>
        </p:txBody>
      </p:sp>
    </p:spTree>
    <p:extLst>
      <p:ext uri="{BB962C8B-B14F-4D97-AF65-F5344CB8AC3E}">
        <p14:creationId xmlns:p14="http://schemas.microsoft.com/office/powerpoint/2010/main" val="2362894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E5A172-AA45-6895-64E7-A59EA8896E0A}"/>
              </a:ext>
            </a:extLst>
          </p:cNvPr>
          <p:cNvSpPr>
            <a:spLocks noGrp="1"/>
          </p:cNvSpPr>
          <p:nvPr>
            <p:ph type="title"/>
          </p:nvPr>
        </p:nvSpPr>
        <p:spPr/>
        <p:txBody>
          <a:bodyPr/>
          <a:lstStyle/>
          <a:p>
            <a:r>
              <a:rPr kumimoji="1" lang="en-US" altLang="ja-JP" dirty="0"/>
              <a:t>Float</a:t>
            </a:r>
            <a:r>
              <a:rPr kumimoji="1" lang="ja-JP" altLang="en-US" dirty="0"/>
              <a:t>対応化</a:t>
            </a:r>
          </a:p>
        </p:txBody>
      </p:sp>
      <p:pic>
        <p:nvPicPr>
          <p:cNvPr id="5" name="コンテンツ プレースホルダー 4">
            <a:extLst>
              <a:ext uri="{FF2B5EF4-FFF2-40B4-BE49-F238E27FC236}">
                <a16:creationId xmlns:a16="http://schemas.microsoft.com/office/drawing/2014/main" id="{65601040-0AC4-EF59-442A-5BD202F57ED6}"/>
              </a:ext>
            </a:extLst>
          </p:cNvPr>
          <p:cNvPicPr>
            <a:picLocks noGrp="1" noChangeAspect="1"/>
          </p:cNvPicPr>
          <p:nvPr>
            <p:ph idx="1"/>
          </p:nvPr>
        </p:nvPicPr>
        <p:blipFill>
          <a:blip r:embed="rId2"/>
          <a:stretch>
            <a:fillRect/>
          </a:stretch>
        </p:blipFill>
        <p:spPr>
          <a:xfrm>
            <a:off x="205511" y="1392888"/>
            <a:ext cx="5890489" cy="4351338"/>
          </a:xfrm>
        </p:spPr>
      </p:pic>
      <p:sp>
        <p:nvSpPr>
          <p:cNvPr id="6" name="テキスト ボックス 5">
            <a:extLst>
              <a:ext uri="{FF2B5EF4-FFF2-40B4-BE49-F238E27FC236}">
                <a16:creationId xmlns:a16="http://schemas.microsoft.com/office/drawing/2014/main" id="{9D29074C-0216-91C7-8DE3-1B9CED09C5FA}"/>
              </a:ext>
            </a:extLst>
          </p:cNvPr>
          <p:cNvSpPr txBox="1"/>
          <p:nvPr/>
        </p:nvSpPr>
        <p:spPr>
          <a:xfrm>
            <a:off x="6554326" y="5487309"/>
            <a:ext cx="4799474" cy="1200329"/>
          </a:xfrm>
          <a:prstGeom prst="rect">
            <a:avLst/>
          </a:prstGeom>
          <a:noFill/>
        </p:spPr>
        <p:txBody>
          <a:bodyPr wrap="square" rtlCol="0">
            <a:spAutoFit/>
          </a:bodyPr>
          <a:lstStyle/>
          <a:p>
            <a:r>
              <a:rPr kumimoji="1" lang="en-US" altLang="ja-JP" dirty="0"/>
              <a:t>Project</a:t>
            </a:r>
            <a:r>
              <a:rPr kumimoji="1" lang="ja-JP" altLang="en-US" dirty="0"/>
              <a:t>→</a:t>
            </a:r>
            <a:r>
              <a:rPr kumimoji="1" lang="en-US" altLang="ja-JP" dirty="0"/>
              <a:t>Properties</a:t>
            </a:r>
            <a:r>
              <a:rPr kumimoji="1" lang="ja-JP" altLang="en-US" dirty="0"/>
              <a:t>→</a:t>
            </a:r>
            <a:r>
              <a:rPr kumimoji="1" lang="en-US" altLang="ja-JP" dirty="0"/>
              <a:t>C/C++ Build</a:t>
            </a:r>
            <a:r>
              <a:rPr kumimoji="1" lang="ja-JP" altLang="en-US" dirty="0"/>
              <a:t>→</a:t>
            </a:r>
            <a:r>
              <a:rPr kumimoji="1" lang="en-US" altLang="ja-JP" dirty="0"/>
              <a:t>Settings</a:t>
            </a:r>
            <a:r>
              <a:rPr kumimoji="1" lang="ja-JP" altLang="en-US" dirty="0"/>
              <a:t>→</a:t>
            </a:r>
            <a:r>
              <a:rPr kumimoji="1" lang="en-US" altLang="ja-JP" dirty="0"/>
              <a:t>MCU Settings</a:t>
            </a:r>
            <a:r>
              <a:rPr kumimoji="1" lang="ja-JP" altLang="en-US" dirty="0"/>
              <a:t>→</a:t>
            </a:r>
            <a:r>
              <a:rPr kumimoji="1" lang="en-US" altLang="ja-JP" dirty="0"/>
              <a:t>Use float with </a:t>
            </a:r>
            <a:r>
              <a:rPr kumimoji="1" lang="en-US" altLang="ja-JP" dirty="0" err="1"/>
              <a:t>printf</a:t>
            </a:r>
            <a:r>
              <a:rPr kumimoji="1" lang="en-US" altLang="ja-JP" dirty="0"/>
              <a:t> from </a:t>
            </a:r>
            <a:r>
              <a:rPr kumimoji="1" lang="ja-JP" altLang="en-US" dirty="0"/>
              <a:t>にチェック</a:t>
            </a:r>
            <a:endParaRPr kumimoji="1" lang="en-US" altLang="ja-JP" dirty="0"/>
          </a:p>
          <a:p>
            <a:r>
              <a:rPr lang="ja-JP" altLang="en-US" dirty="0">
                <a:solidFill>
                  <a:srgbClr val="FF0000"/>
                </a:solidFill>
              </a:rPr>
              <a:t>注意</a:t>
            </a:r>
            <a:r>
              <a:rPr lang="en-US" altLang="ja-JP" dirty="0">
                <a:solidFill>
                  <a:srgbClr val="FF0000"/>
                </a:solidFill>
              </a:rPr>
              <a:t>:</a:t>
            </a:r>
            <a:r>
              <a:rPr lang="ja-JP" altLang="en-US" dirty="0">
                <a:solidFill>
                  <a:srgbClr val="FF0000"/>
                </a:solidFill>
              </a:rPr>
              <a:t>バグが出る人がいるかも</a:t>
            </a:r>
            <a:endParaRPr kumimoji="1" lang="ja-JP" altLang="en-US" dirty="0">
              <a:solidFill>
                <a:srgbClr val="FF0000"/>
              </a:solidFill>
            </a:endParaRPr>
          </a:p>
        </p:txBody>
      </p:sp>
      <p:pic>
        <p:nvPicPr>
          <p:cNvPr id="10" name="図 9">
            <a:extLst>
              <a:ext uri="{FF2B5EF4-FFF2-40B4-BE49-F238E27FC236}">
                <a16:creationId xmlns:a16="http://schemas.microsoft.com/office/drawing/2014/main" id="{293E5F94-A109-738E-F232-BE2669E11474}"/>
              </a:ext>
            </a:extLst>
          </p:cNvPr>
          <p:cNvPicPr>
            <a:picLocks noChangeAspect="1"/>
          </p:cNvPicPr>
          <p:nvPr/>
        </p:nvPicPr>
        <p:blipFill>
          <a:blip r:embed="rId3"/>
          <a:stretch>
            <a:fillRect/>
          </a:stretch>
        </p:blipFill>
        <p:spPr>
          <a:xfrm>
            <a:off x="6554325" y="270586"/>
            <a:ext cx="4799475" cy="4889241"/>
          </a:xfrm>
          <a:prstGeom prst="rect">
            <a:avLst/>
          </a:prstGeom>
        </p:spPr>
      </p:pic>
    </p:spTree>
    <p:extLst>
      <p:ext uri="{BB962C8B-B14F-4D97-AF65-F5344CB8AC3E}">
        <p14:creationId xmlns:p14="http://schemas.microsoft.com/office/powerpoint/2010/main" val="1852493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511049-05CB-BF27-F531-7C5ACBAFDBD1}"/>
              </a:ext>
            </a:extLst>
          </p:cNvPr>
          <p:cNvSpPr>
            <a:spLocks noGrp="1"/>
          </p:cNvSpPr>
          <p:nvPr>
            <p:ph type="title"/>
          </p:nvPr>
        </p:nvSpPr>
        <p:spPr/>
        <p:txBody>
          <a:bodyPr/>
          <a:lstStyle/>
          <a:p>
            <a:r>
              <a:rPr kumimoji="1" lang="en-US" altLang="ja-JP" dirty="0"/>
              <a:t>TIM</a:t>
            </a:r>
            <a:r>
              <a:rPr kumimoji="1" lang="ja-JP" altLang="en-US" dirty="0"/>
              <a:t>の設定</a:t>
            </a:r>
            <a:r>
              <a:rPr kumimoji="1" lang="en-US" altLang="ja-JP" dirty="0"/>
              <a:t>(</a:t>
            </a:r>
            <a:r>
              <a:rPr kumimoji="1" lang="ja-JP" altLang="en-US" dirty="0"/>
              <a:t>割り込み</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9CB2D5DD-6BB3-5E3B-B3A2-8F4C23C8E9D6}"/>
              </a:ext>
            </a:extLst>
          </p:cNvPr>
          <p:cNvPicPr>
            <a:picLocks noGrp="1" noChangeAspect="1"/>
          </p:cNvPicPr>
          <p:nvPr>
            <p:ph idx="1"/>
          </p:nvPr>
        </p:nvPicPr>
        <p:blipFill>
          <a:blip r:embed="rId2"/>
          <a:stretch>
            <a:fillRect/>
          </a:stretch>
        </p:blipFill>
        <p:spPr>
          <a:xfrm>
            <a:off x="0" y="1253331"/>
            <a:ext cx="4979689" cy="4351338"/>
          </a:xfrm>
        </p:spPr>
      </p:pic>
      <p:sp>
        <p:nvSpPr>
          <p:cNvPr id="6" name="テキスト ボックス 5">
            <a:extLst>
              <a:ext uri="{FF2B5EF4-FFF2-40B4-BE49-F238E27FC236}">
                <a16:creationId xmlns:a16="http://schemas.microsoft.com/office/drawing/2014/main" id="{7B64ED1B-40B9-D70F-43D0-8F84F1218875}"/>
              </a:ext>
            </a:extLst>
          </p:cNvPr>
          <p:cNvSpPr txBox="1"/>
          <p:nvPr/>
        </p:nvSpPr>
        <p:spPr>
          <a:xfrm>
            <a:off x="373224" y="5868955"/>
            <a:ext cx="3582955" cy="369332"/>
          </a:xfrm>
          <a:prstGeom prst="rect">
            <a:avLst/>
          </a:prstGeom>
          <a:noFill/>
        </p:spPr>
        <p:txBody>
          <a:bodyPr wrap="square" rtlCol="0">
            <a:spAutoFit/>
          </a:bodyPr>
          <a:lstStyle/>
          <a:p>
            <a:r>
              <a:rPr kumimoji="1" lang="ja-JP" altLang="en-US" dirty="0"/>
              <a:t>特に</a:t>
            </a:r>
            <a:r>
              <a:rPr kumimoji="1" lang="en-US" altLang="ja-JP" dirty="0"/>
              <a:t>pin</a:t>
            </a:r>
            <a:r>
              <a:rPr kumimoji="1" lang="ja-JP" altLang="en-US" dirty="0"/>
              <a:t>の設定は必要ないです。</a:t>
            </a:r>
          </a:p>
        </p:txBody>
      </p:sp>
      <p:sp>
        <p:nvSpPr>
          <p:cNvPr id="8" name="テキスト ボックス 7">
            <a:extLst>
              <a:ext uri="{FF2B5EF4-FFF2-40B4-BE49-F238E27FC236}">
                <a16:creationId xmlns:a16="http://schemas.microsoft.com/office/drawing/2014/main" id="{0934FE7C-EC0D-E4EC-4CEC-0F543DECE1C6}"/>
              </a:ext>
            </a:extLst>
          </p:cNvPr>
          <p:cNvSpPr txBox="1"/>
          <p:nvPr/>
        </p:nvSpPr>
        <p:spPr>
          <a:xfrm>
            <a:off x="8235823" y="5103674"/>
            <a:ext cx="4093756" cy="1754326"/>
          </a:xfrm>
          <a:prstGeom prst="rect">
            <a:avLst/>
          </a:prstGeom>
          <a:noFill/>
        </p:spPr>
        <p:txBody>
          <a:bodyPr wrap="square">
            <a:spAutoFit/>
          </a:bodyPr>
          <a:lstStyle/>
          <a:p>
            <a:r>
              <a:rPr kumimoji="1" lang="ja-JP" altLang="en-US" dirty="0"/>
              <a:t>タイマーは</a:t>
            </a:r>
            <a:r>
              <a:rPr kumimoji="1" lang="en-US" altLang="ja-JP" dirty="0"/>
              <a:t>80MHz</a:t>
            </a:r>
            <a:r>
              <a:rPr kumimoji="1" lang="ja-JP" altLang="en-US" dirty="0"/>
              <a:t>で</a:t>
            </a:r>
            <a:endParaRPr kumimoji="1" lang="en-US" altLang="ja-JP" dirty="0"/>
          </a:p>
          <a:p>
            <a:r>
              <a:rPr lang="en-US" altLang="ja-JP" dirty="0" err="1"/>
              <a:t>Prescaler</a:t>
            </a:r>
            <a:r>
              <a:rPr lang="en-US" altLang="ja-JP" dirty="0"/>
              <a:t>=</a:t>
            </a:r>
            <a:r>
              <a:rPr lang="en-US" altLang="ja-JP" dirty="0" err="1"/>
              <a:t>Pr</a:t>
            </a:r>
            <a:r>
              <a:rPr lang="en-US" altLang="ja-JP" dirty="0"/>
              <a:t>=80</a:t>
            </a:r>
          </a:p>
          <a:p>
            <a:r>
              <a:rPr kumimoji="1" lang="en-US" altLang="ja-JP" dirty="0"/>
              <a:t>Count=1000</a:t>
            </a:r>
            <a:r>
              <a:rPr kumimoji="1" lang="ja-JP" altLang="en-US" dirty="0"/>
              <a:t>回</a:t>
            </a:r>
            <a:endParaRPr kumimoji="1" lang="en-US" altLang="ja-JP" dirty="0"/>
          </a:p>
          <a:p>
            <a:r>
              <a:rPr kumimoji="1" lang="en-US" altLang="ja-JP" dirty="0"/>
              <a:t>80MHz/80=1M</a:t>
            </a:r>
            <a:r>
              <a:rPr lang="en-US" altLang="ja-JP" dirty="0"/>
              <a:t>Hz</a:t>
            </a:r>
            <a:r>
              <a:rPr lang="ja-JP" altLang="en-US" dirty="0"/>
              <a:t>で</a:t>
            </a:r>
            <a:r>
              <a:rPr lang="en-US" altLang="ja-JP" dirty="0"/>
              <a:t>1</a:t>
            </a:r>
            <a:r>
              <a:rPr lang="ja-JP" altLang="en-US" dirty="0"/>
              <a:t>カウント</a:t>
            </a:r>
            <a:endParaRPr lang="en-US" altLang="ja-JP" dirty="0"/>
          </a:p>
          <a:p>
            <a:r>
              <a:rPr kumimoji="1" lang="en-US" altLang="ja-JP" dirty="0"/>
              <a:t>1M</a:t>
            </a:r>
            <a:r>
              <a:rPr lang="en-US" altLang="ja-JP" dirty="0"/>
              <a:t>Hz/1000=1KHz</a:t>
            </a:r>
            <a:r>
              <a:rPr lang="ja-JP" altLang="en-US" dirty="0"/>
              <a:t>で割り込み</a:t>
            </a:r>
            <a:endParaRPr lang="en-US" altLang="ja-JP" dirty="0"/>
          </a:p>
          <a:p>
            <a:r>
              <a:rPr kumimoji="1" lang="en-US" altLang="ja-JP" dirty="0"/>
              <a:t>1/1000KHz=1ms</a:t>
            </a:r>
            <a:r>
              <a:rPr kumimoji="1" lang="ja-JP" altLang="en-US" dirty="0"/>
              <a:t>で割り込んでくれる</a:t>
            </a:r>
          </a:p>
        </p:txBody>
      </p:sp>
      <p:pic>
        <p:nvPicPr>
          <p:cNvPr id="10" name="図 9">
            <a:extLst>
              <a:ext uri="{FF2B5EF4-FFF2-40B4-BE49-F238E27FC236}">
                <a16:creationId xmlns:a16="http://schemas.microsoft.com/office/drawing/2014/main" id="{A0D2ACD4-1F3F-20C4-978F-478A20CD03DA}"/>
              </a:ext>
            </a:extLst>
          </p:cNvPr>
          <p:cNvPicPr>
            <a:picLocks noChangeAspect="1"/>
          </p:cNvPicPr>
          <p:nvPr/>
        </p:nvPicPr>
        <p:blipFill>
          <a:blip r:embed="rId3"/>
          <a:stretch>
            <a:fillRect/>
          </a:stretch>
        </p:blipFill>
        <p:spPr>
          <a:xfrm>
            <a:off x="6385968" y="448573"/>
            <a:ext cx="5604561" cy="4063042"/>
          </a:xfrm>
          <a:prstGeom prst="rect">
            <a:avLst/>
          </a:prstGeom>
        </p:spPr>
      </p:pic>
      <p:sp>
        <p:nvSpPr>
          <p:cNvPr id="11" name="テキスト ボックス 10">
            <a:extLst>
              <a:ext uri="{FF2B5EF4-FFF2-40B4-BE49-F238E27FC236}">
                <a16:creationId xmlns:a16="http://schemas.microsoft.com/office/drawing/2014/main" id="{FF7FEAC0-4808-EB68-F470-0F20D00DD357}"/>
              </a:ext>
            </a:extLst>
          </p:cNvPr>
          <p:cNvSpPr txBox="1"/>
          <p:nvPr/>
        </p:nvSpPr>
        <p:spPr>
          <a:xfrm>
            <a:off x="4508384" y="4655101"/>
            <a:ext cx="3449972" cy="646331"/>
          </a:xfrm>
          <a:prstGeom prst="rect">
            <a:avLst/>
          </a:prstGeom>
          <a:noFill/>
        </p:spPr>
        <p:txBody>
          <a:bodyPr wrap="square">
            <a:spAutoFit/>
          </a:bodyPr>
          <a:lstStyle/>
          <a:p>
            <a:r>
              <a:rPr lang="en-US" altLang="ja-JP" dirty="0"/>
              <a:t>Timer</a:t>
            </a:r>
            <a:r>
              <a:rPr lang="ja-JP" altLang="en-US" dirty="0"/>
              <a:t>→</a:t>
            </a:r>
            <a:r>
              <a:rPr lang="en-US" altLang="ja-JP" dirty="0"/>
              <a:t>TIM6</a:t>
            </a:r>
            <a:r>
              <a:rPr lang="ja-JP" altLang="en-US" dirty="0"/>
              <a:t>を</a:t>
            </a:r>
            <a:r>
              <a:rPr lang="en-US" altLang="ja-JP" dirty="0"/>
              <a:t>Activated</a:t>
            </a:r>
            <a:r>
              <a:rPr lang="ja-JP" altLang="en-US" dirty="0"/>
              <a:t>にする</a:t>
            </a:r>
            <a:endParaRPr lang="en-US" altLang="ja-JP" dirty="0"/>
          </a:p>
        </p:txBody>
      </p:sp>
    </p:spTree>
    <p:extLst>
      <p:ext uri="{BB962C8B-B14F-4D97-AF65-F5344CB8AC3E}">
        <p14:creationId xmlns:p14="http://schemas.microsoft.com/office/powerpoint/2010/main" val="3536417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80755-F85C-FDE5-07CD-ECDE90B7D513}"/>
              </a:ext>
            </a:extLst>
          </p:cNvPr>
          <p:cNvSpPr>
            <a:spLocks noGrp="1"/>
          </p:cNvSpPr>
          <p:nvPr>
            <p:ph type="title"/>
          </p:nvPr>
        </p:nvSpPr>
        <p:spPr/>
        <p:txBody>
          <a:bodyPr/>
          <a:lstStyle/>
          <a:p>
            <a:r>
              <a:rPr kumimoji="1" lang="en-US" altLang="ja-JP" dirty="0"/>
              <a:t>TIM</a:t>
            </a:r>
            <a:r>
              <a:rPr kumimoji="1" lang="ja-JP" altLang="en-US" dirty="0"/>
              <a:t>の設定</a:t>
            </a:r>
          </a:p>
        </p:txBody>
      </p:sp>
      <p:sp>
        <p:nvSpPr>
          <p:cNvPr id="6" name="テキスト ボックス 5">
            <a:extLst>
              <a:ext uri="{FF2B5EF4-FFF2-40B4-BE49-F238E27FC236}">
                <a16:creationId xmlns:a16="http://schemas.microsoft.com/office/drawing/2014/main" id="{073F873D-2A1B-ACEF-8B81-788D346A204D}"/>
              </a:ext>
            </a:extLst>
          </p:cNvPr>
          <p:cNvSpPr txBox="1"/>
          <p:nvPr/>
        </p:nvSpPr>
        <p:spPr>
          <a:xfrm>
            <a:off x="7091265" y="1224158"/>
            <a:ext cx="3023118" cy="1754326"/>
          </a:xfrm>
          <a:prstGeom prst="rect">
            <a:avLst/>
          </a:prstGeom>
          <a:noFill/>
        </p:spPr>
        <p:txBody>
          <a:bodyPr wrap="square" rtlCol="0">
            <a:spAutoFit/>
          </a:bodyPr>
          <a:lstStyle/>
          <a:p>
            <a:r>
              <a:rPr kumimoji="1" lang="en-US" altLang="ja-JP" dirty="0"/>
              <a:t>NVIC</a:t>
            </a:r>
            <a:r>
              <a:rPr kumimoji="1" lang="ja-JP" altLang="en-US" dirty="0"/>
              <a:t>の設定</a:t>
            </a:r>
            <a:endParaRPr kumimoji="1" lang="en-US" altLang="ja-JP" dirty="0"/>
          </a:p>
          <a:p>
            <a:r>
              <a:rPr lang="ja-JP" altLang="en-US" dirty="0"/>
              <a:t>あとは</a:t>
            </a:r>
            <a:r>
              <a:rPr lang="en-US" altLang="ja-JP" dirty="0"/>
              <a:t>System Core</a:t>
            </a:r>
            <a:r>
              <a:rPr lang="ja-JP" altLang="en-US" dirty="0"/>
              <a:t>から割り込み優先度を決める．</a:t>
            </a:r>
            <a:endParaRPr lang="en-US" altLang="ja-JP" dirty="0"/>
          </a:p>
          <a:p>
            <a:r>
              <a:rPr kumimoji="1" lang="en-US" altLang="ja-JP" dirty="0"/>
              <a:t>(</a:t>
            </a:r>
            <a:r>
              <a:rPr kumimoji="1" lang="ja-JP" altLang="en-US" dirty="0"/>
              <a:t>モータの駆動の</a:t>
            </a:r>
            <a:r>
              <a:rPr kumimoji="1" lang="en-US" altLang="ja-JP" dirty="0"/>
              <a:t>MPU</a:t>
            </a:r>
            <a:r>
              <a:rPr kumimoji="1" lang="ja-JP" altLang="en-US" dirty="0"/>
              <a:t>などを優先させたい</a:t>
            </a:r>
            <a:r>
              <a:rPr kumimoji="1" lang="en-US" altLang="ja-JP" dirty="0"/>
              <a:t>)</a:t>
            </a:r>
            <a:r>
              <a:rPr kumimoji="1" lang="ja-JP" altLang="en-US" dirty="0"/>
              <a:t>。ここら辺は自分で考えてみましょう</a:t>
            </a:r>
          </a:p>
        </p:txBody>
      </p:sp>
      <p:pic>
        <p:nvPicPr>
          <p:cNvPr id="10" name="コンテンツ プレースホルダー 9">
            <a:extLst>
              <a:ext uri="{FF2B5EF4-FFF2-40B4-BE49-F238E27FC236}">
                <a16:creationId xmlns:a16="http://schemas.microsoft.com/office/drawing/2014/main" id="{C4514909-E386-E280-16BC-F7F85E94EF8F}"/>
              </a:ext>
            </a:extLst>
          </p:cNvPr>
          <p:cNvPicPr>
            <a:picLocks noGrp="1" noChangeAspect="1"/>
          </p:cNvPicPr>
          <p:nvPr>
            <p:ph idx="1"/>
          </p:nvPr>
        </p:nvPicPr>
        <p:blipFill>
          <a:blip r:embed="rId2"/>
          <a:stretch>
            <a:fillRect/>
          </a:stretch>
        </p:blipFill>
        <p:spPr>
          <a:xfrm>
            <a:off x="114085" y="1875354"/>
            <a:ext cx="6328139" cy="4351338"/>
          </a:xfrm>
        </p:spPr>
      </p:pic>
    </p:spTree>
    <p:extLst>
      <p:ext uri="{BB962C8B-B14F-4D97-AF65-F5344CB8AC3E}">
        <p14:creationId xmlns:p14="http://schemas.microsoft.com/office/powerpoint/2010/main" val="89753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45C28-7BD7-DB1F-AD10-F7E4DCAEFB7A}"/>
              </a:ext>
            </a:extLst>
          </p:cNvPr>
          <p:cNvSpPr>
            <a:spLocks noGrp="1"/>
          </p:cNvSpPr>
          <p:nvPr>
            <p:ph type="title"/>
          </p:nvPr>
        </p:nvSpPr>
        <p:spPr/>
        <p:txBody>
          <a:bodyPr/>
          <a:lstStyle/>
          <a:p>
            <a:r>
              <a:rPr kumimoji="1" lang="ja-JP" altLang="en-US" dirty="0"/>
              <a:t>自作</a:t>
            </a:r>
            <a:r>
              <a:rPr kumimoji="1" lang="en-US" altLang="ja-JP" dirty="0"/>
              <a:t>wait</a:t>
            </a:r>
            <a:r>
              <a:rPr kumimoji="1" lang="ja-JP" altLang="en-US" dirty="0"/>
              <a:t>の制作</a:t>
            </a:r>
          </a:p>
        </p:txBody>
      </p:sp>
      <p:sp>
        <p:nvSpPr>
          <p:cNvPr id="3" name="コンテンツ プレースホルダー 2">
            <a:extLst>
              <a:ext uri="{FF2B5EF4-FFF2-40B4-BE49-F238E27FC236}">
                <a16:creationId xmlns:a16="http://schemas.microsoft.com/office/drawing/2014/main" id="{F2C4C536-8449-67B6-6615-99BEE87520F2}"/>
              </a:ext>
            </a:extLst>
          </p:cNvPr>
          <p:cNvSpPr>
            <a:spLocks noGrp="1"/>
          </p:cNvSpPr>
          <p:nvPr>
            <p:ph idx="1"/>
          </p:nvPr>
        </p:nvSpPr>
        <p:spPr>
          <a:xfrm>
            <a:off x="771088" y="1690688"/>
            <a:ext cx="10515600" cy="4351338"/>
          </a:xfrm>
        </p:spPr>
        <p:txBody>
          <a:bodyPr>
            <a:normAutofit/>
          </a:bodyPr>
          <a:lstStyle/>
          <a:p>
            <a:pPr marL="0" indent="0">
              <a:buNone/>
            </a:pPr>
            <a:r>
              <a:rPr kumimoji="1" lang="en-US" altLang="ja-JP" sz="2400" dirty="0"/>
              <a:t>File</a:t>
            </a:r>
            <a:r>
              <a:rPr kumimoji="1" lang="ja-JP" altLang="en-US" sz="2400" dirty="0"/>
              <a:t>の分割の方法。</a:t>
            </a:r>
            <a:endParaRPr kumimoji="1" lang="en-US" altLang="ja-JP" sz="2400" dirty="0"/>
          </a:p>
          <a:p>
            <a:pPr marL="0" indent="0">
              <a:buNone/>
            </a:pPr>
            <a:r>
              <a:rPr kumimoji="1" lang="ja-JP" altLang="en-US" sz="2400" dirty="0"/>
              <a:t>ソースファイル</a:t>
            </a:r>
            <a:r>
              <a:rPr kumimoji="1" lang="en-US" altLang="ja-JP" sz="2400" dirty="0"/>
              <a:t>(.c)</a:t>
            </a:r>
            <a:r>
              <a:rPr kumimoji="1" lang="ja-JP" altLang="en-US" sz="2400" dirty="0"/>
              <a:t>とヘッダーファイル</a:t>
            </a:r>
            <a:r>
              <a:rPr kumimoji="1" lang="en-US" altLang="ja-JP" sz="2400" dirty="0"/>
              <a:t>(.h)</a:t>
            </a:r>
            <a:r>
              <a:rPr kumimoji="1" lang="ja-JP" altLang="en-US" sz="2400" dirty="0"/>
              <a:t>を作成します。</a:t>
            </a:r>
            <a:endParaRPr kumimoji="1" lang="en-US" altLang="ja-JP" sz="2400" dirty="0"/>
          </a:p>
          <a:p>
            <a:pPr marL="0" indent="0">
              <a:buNone/>
            </a:pPr>
            <a:r>
              <a:rPr lang="ja-JP" altLang="en-US" sz="2400" dirty="0"/>
              <a:t>ソースファイルの作成の仕方は「</a:t>
            </a:r>
            <a:r>
              <a:rPr lang="en-US" altLang="ja-JP" sz="2400" dirty="0"/>
              <a:t>Core\</a:t>
            </a:r>
            <a:r>
              <a:rPr lang="en-US" altLang="ja-JP" sz="2400" dirty="0" err="1"/>
              <a:t>Src</a:t>
            </a:r>
            <a:r>
              <a:rPr lang="ja-JP" altLang="en-US" sz="2400" dirty="0"/>
              <a:t>」に</a:t>
            </a:r>
            <a:r>
              <a:rPr lang="en-US" altLang="ja-JP" sz="2400" dirty="0"/>
              <a:t>New, Source File</a:t>
            </a:r>
            <a:r>
              <a:rPr lang="ja-JP" altLang="en-US" sz="2400" dirty="0"/>
              <a:t>から名前は好きな名前で末に</a:t>
            </a:r>
            <a:r>
              <a:rPr lang="en-US" altLang="ja-JP" sz="2400" dirty="0"/>
              <a:t>.c</a:t>
            </a:r>
            <a:r>
              <a:rPr lang="ja-JP" altLang="en-US" sz="2400" dirty="0"/>
              <a:t>をつける</a:t>
            </a:r>
            <a:r>
              <a:rPr lang="en-US" altLang="ja-JP" sz="2400" dirty="0"/>
              <a:t>(</a:t>
            </a:r>
            <a:r>
              <a:rPr lang="en-US" altLang="ja-JP" sz="2400" dirty="0" err="1"/>
              <a:t>PL_timer.c</a:t>
            </a:r>
            <a:r>
              <a:rPr lang="ja-JP" altLang="en-US" sz="2400" dirty="0"/>
              <a:t>がいいかも</a:t>
            </a:r>
            <a:r>
              <a:rPr lang="en-US" altLang="ja-JP" sz="2400" dirty="0"/>
              <a:t>)</a:t>
            </a:r>
          </a:p>
          <a:p>
            <a:pPr marL="0" indent="0">
              <a:buNone/>
            </a:pPr>
            <a:r>
              <a:rPr lang="ja-JP" altLang="en-US" sz="2400" dirty="0"/>
              <a:t>ヘッダーファイルの作成の仕方は「</a:t>
            </a:r>
            <a:r>
              <a:rPr lang="en-US" altLang="ja-JP" sz="2400" dirty="0"/>
              <a:t>Core\Inc</a:t>
            </a:r>
            <a:r>
              <a:rPr lang="ja-JP" altLang="en-US" sz="2400" dirty="0"/>
              <a:t>」に</a:t>
            </a:r>
            <a:r>
              <a:rPr lang="en-US" altLang="ja-JP" sz="2400" dirty="0"/>
              <a:t>New, Header File</a:t>
            </a:r>
            <a:r>
              <a:rPr lang="ja-JP" altLang="en-US" sz="2400" dirty="0"/>
              <a:t>から名前はソースファイルと同じで末に</a:t>
            </a:r>
            <a:r>
              <a:rPr lang="en-US" altLang="ja-JP" sz="2400" dirty="0"/>
              <a:t>.h</a:t>
            </a:r>
            <a:r>
              <a:rPr lang="ja-JP" altLang="en-US" sz="2400" dirty="0"/>
              <a:t>をつける</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CD145558-4D74-6232-7426-E76ECBA05856}"/>
              </a:ext>
            </a:extLst>
          </p:cNvPr>
          <p:cNvPicPr>
            <a:picLocks noChangeAspect="1"/>
          </p:cNvPicPr>
          <p:nvPr/>
        </p:nvPicPr>
        <p:blipFill>
          <a:blip r:embed="rId2"/>
          <a:stretch>
            <a:fillRect/>
          </a:stretch>
        </p:blipFill>
        <p:spPr>
          <a:xfrm>
            <a:off x="703976" y="4246717"/>
            <a:ext cx="4377526" cy="2399419"/>
          </a:xfrm>
          <a:prstGeom prst="rect">
            <a:avLst/>
          </a:prstGeom>
        </p:spPr>
      </p:pic>
      <p:pic>
        <p:nvPicPr>
          <p:cNvPr id="7" name="図 6">
            <a:extLst>
              <a:ext uri="{FF2B5EF4-FFF2-40B4-BE49-F238E27FC236}">
                <a16:creationId xmlns:a16="http://schemas.microsoft.com/office/drawing/2014/main" id="{C7FF4B8E-651B-9C84-063D-5EA30437AEE4}"/>
              </a:ext>
            </a:extLst>
          </p:cNvPr>
          <p:cNvPicPr>
            <a:picLocks noChangeAspect="1"/>
          </p:cNvPicPr>
          <p:nvPr/>
        </p:nvPicPr>
        <p:blipFill>
          <a:blip r:embed="rId3"/>
          <a:stretch>
            <a:fillRect/>
          </a:stretch>
        </p:blipFill>
        <p:spPr>
          <a:xfrm>
            <a:off x="7029975" y="4646106"/>
            <a:ext cx="2518420" cy="2067142"/>
          </a:xfrm>
          <a:prstGeom prst="rect">
            <a:avLst/>
          </a:prstGeom>
        </p:spPr>
      </p:pic>
    </p:spTree>
    <p:extLst>
      <p:ext uri="{BB962C8B-B14F-4D97-AF65-F5344CB8AC3E}">
        <p14:creationId xmlns:p14="http://schemas.microsoft.com/office/powerpoint/2010/main" val="706365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18ED96-2B14-1B3F-3EE9-492D2633BF4F}"/>
              </a:ext>
            </a:extLst>
          </p:cNvPr>
          <p:cNvSpPr>
            <a:spLocks noGrp="1"/>
          </p:cNvSpPr>
          <p:nvPr>
            <p:ph type="title"/>
          </p:nvPr>
        </p:nvSpPr>
        <p:spPr/>
        <p:txBody>
          <a:bodyPr/>
          <a:lstStyle/>
          <a:p>
            <a:r>
              <a:rPr kumimoji="1" lang="ja-JP" altLang="en-US" dirty="0"/>
              <a:t>自作</a:t>
            </a:r>
            <a:r>
              <a:rPr kumimoji="1" lang="en-US" altLang="ja-JP" dirty="0"/>
              <a:t>wait</a:t>
            </a:r>
            <a:r>
              <a:rPr lang="ja-JP" altLang="en-US" dirty="0"/>
              <a:t>の制作</a:t>
            </a:r>
            <a:endParaRPr kumimoji="1" lang="ja-JP" altLang="en-US" dirty="0"/>
          </a:p>
        </p:txBody>
      </p:sp>
      <p:sp>
        <p:nvSpPr>
          <p:cNvPr id="5" name="テキスト ボックス 4">
            <a:extLst>
              <a:ext uri="{FF2B5EF4-FFF2-40B4-BE49-F238E27FC236}">
                <a16:creationId xmlns:a16="http://schemas.microsoft.com/office/drawing/2014/main" id="{5E1EF503-1073-6196-0AA3-56BC8508555F}"/>
              </a:ext>
            </a:extLst>
          </p:cNvPr>
          <p:cNvSpPr txBox="1"/>
          <p:nvPr/>
        </p:nvSpPr>
        <p:spPr>
          <a:xfrm>
            <a:off x="603308" y="2537976"/>
            <a:ext cx="4807591" cy="4154984"/>
          </a:xfrm>
          <a:prstGeom prst="rect">
            <a:avLst/>
          </a:prstGeom>
          <a:noFill/>
        </p:spPr>
        <p:txBody>
          <a:bodyPr wrap="square">
            <a:spAutoFit/>
          </a:bodyPr>
          <a:lstStyle/>
          <a:p>
            <a:pPr algn="l"/>
            <a:r>
              <a:rPr lang="en-US" altLang="ja-JP" sz="1100" b="1" dirty="0">
                <a:solidFill>
                  <a:srgbClr val="7F0055"/>
                </a:solidFill>
                <a:latin typeface="Consolas" panose="020B0609020204030204" pitchFamily="49" charset="0"/>
              </a:rPr>
              <a:t>#include</a:t>
            </a:r>
            <a:r>
              <a:rPr lang="en-US" altLang="ja-JP" sz="1100" b="1" dirty="0">
                <a:solidFill>
                  <a:srgbClr val="000000"/>
                </a:solidFill>
                <a:latin typeface="Consolas" panose="020B0609020204030204" pitchFamily="49" charset="0"/>
              </a:rPr>
              <a:t> </a:t>
            </a:r>
            <a:r>
              <a:rPr lang="en-US" altLang="ja-JP" sz="1100" b="1" dirty="0">
                <a:solidFill>
                  <a:srgbClr val="2A00FF"/>
                </a:solidFill>
                <a:latin typeface="Consolas" panose="020B0609020204030204" pitchFamily="49" charset="0"/>
              </a:rPr>
              <a:t>"</a:t>
            </a:r>
            <a:r>
              <a:rPr lang="en-US" altLang="ja-JP" sz="1100" b="1" dirty="0" err="1">
                <a:solidFill>
                  <a:srgbClr val="2A00FF"/>
                </a:solidFill>
                <a:latin typeface="Consolas" panose="020B0609020204030204" pitchFamily="49" charset="0"/>
              </a:rPr>
              <a:t>PL_timer.h</a:t>
            </a:r>
            <a:r>
              <a:rPr lang="en-US" altLang="ja-JP" sz="1100" b="1" dirty="0">
                <a:solidFill>
                  <a:srgbClr val="2A00FF"/>
                </a:solidFill>
                <a:latin typeface="Consolas" panose="020B0609020204030204" pitchFamily="49" charset="0"/>
              </a:rPr>
              <a:t>"</a:t>
            </a:r>
          </a:p>
          <a:p>
            <a:pPr algn="l"/>
            <a:r>
              <a:rPr lang="en-US" altLang="ja-JP" sz="1100" b="1" dirty="0">
                <a:solidFill>
                  <a:srgbClr val="7F0055"/>
                </a:solidFill>
                <a:latin typeface="Consolas" panose="020B0609020204030204" pitchFamily="49" charset="0"/>
              </a:rPr>
              <a:t>#include</a:t>
            </a:r>
            <a:r>
              <a:rPr lang="en-US" altLang="ja-JP" sz="1100" b="1" dirty="0">
                <a:solidFill>
                  <a:srgbClr val="000000"/>
                </a:solidFill>
                <a:latin typeface="Consolas" panose="020B0609020204030204" pitchFamily="49" charset="0"/>
              </a:rPr>
              <a:t> </a:t>
            </a:r>
            <a:r>
              <a:rPr lang="en-US" altLang="ja-JP" sz="1100" b="1" dirty="0">
                <a:solidFill>
                  <a:srgbClr val="2A00FF"/>
                </a:solidFill>
                <a:latin typeface="Consolas" panose="020B0609020204030204" pitchFamily="49" charset="0"/>
              </a:rPr>
              <a:t>"</a:t>
            </a:r>
            <a:r>
              <a:rPr lang="en-US" altLang="ja-JP" sz="1100" b="1" dirty="0" err="1">
                <a:solidFill>
                  <a:srgbClr val="2A00FF"/>
                </a:solidFill>
                <a:latin typeface="Consolas" panose="020B0609020204030204" pitchFamily="49" charset="0"/>
              </a:rPr>
              <a:t>tim.h</a:t>
            </a:r>
            <a:r>
              <a:rPr lang="en-US" altLang="ja-JP" sz="1100" b="1" dirty="0">
                <a:solidFill>
                  <a:srgbClr val="2A00FF"/>
                </a:solidFill>
                <a:latin typeface="Consolas" panose="020B0609020204030204" pitchFamily="49" charset="0"/>
              </a:rPr>
              <a:t>"</a:t>
            </a:r>
          </a:p>
          <a:p>
            <a:pPr algn="l"/>
            <a:endParaRPr lang="ja-JP" altLang="en-US" sz="1100" dirty="0">
              <a:latin typeface="Consolas" panose="020B0609020204030204" pitchFamily="49" charset="0"/>
            </a:endParaRPr>
          </a:p>
          <a:p>
            <a:pPr algn="l"/>
            <a:r>
              <a:rPr lang="en-US" altLang="ja-JP" sz="1100" b="1" dirty="0">
                <a:solidFill>
                  <a:srgbClr val="7F0055"/>
                </a:solidFill>
                <a:latin typeface="Consolas" panose="020B0609020204030204" pitchFamily="49" charset="0"/>
              </a:rPr>
              <a:t>volatile</a:t>
            </a:r>
            <a:r>
              <a:rPr lang="en-US" altLang="ja-JP" sz="1100" b="1" dirty="0">
                <a:solidFill>
                  <a:srgbClr val="000000"/>
                </a:solidFill>
                <a:latin typeface="Consolas" panose="020B0609020204030204" pitchFamily="49" charset="0"/>
              </a:rPr>
              <a:t> </a:t>
            </a:r>
            <a:r>
              <a:rPr lang="en-US" altLang="ja-JP" sz="1100" b="1" dirty="0">
                <a:solidFill>
                  <a:srgbClr val="005032"/>
                </a:solidFill>
                <a:latin typeface="Consolas" panose="020B0609020204030204" pitchFamily="49" charset="0"/>
              </a:rPr>
              <a:t>uint32_t</a:t>
            </a:r>
            <a:r>
              <a:rPr lang="en-US" altLang="ja-JP" sz="1100" b="1" dirty="0">
                <a:solidFill>
                  <a:srgbClr val="000000"/>
                </a:solidFill>
                <a:latin typeface="Consolas" panose="020B0609020204030204" pitchFamily="49" charset="0"/>
              </a:rPr>
              <a:t> </a:t>
            </a:r>
            <a:r>
              <a:rPr lang="en-US" altLang="ja-JP" sz="1100" b="1" dirty="0" err="1">
                <a:solidFill>
                  <a:srgbClr val="000000"/>
                </a:solidFill>
                <a:latin typeface="Consolas" panose="020B0609020204030204" pitchFamily="49" charset="0"/>
              </a:rPr>
              <a:t>g_timCount</a:t>
            </a:r>
            <a:r>
              <a:rPr lang="en-US" altLang="ja-JP" sz="1100" b="1" dirty="0">
                <a:solidFill>
                  <a:srgbClr val="000000"/>
                </a:solidFill>
                <a:latin typeface="Consolas" panose="020B0609020204030204" pitchFamily="49" charset="0"/>
              </a:rPr>
              <a:t>;</a:t>
            </a:r>
          </a:p>
          <a:p>
            <a:pPr algn="l"/>
            <a:endParaRPr lang="ja-JP" altLang="en-US" sz="1100" dirty="0">
              <a:latin typeface="Consolas" panose="020B0609020204030204" pitchFamily="49" charset="0"/>
            </a:endParaRPr>
          </a:p>
          <a:p>
            <a:pPr algn="l"/>
            <a:endParaRPr lang="ja-JP" altLang="en-US" sz="1100" dirty="0">
              <a:latin typeface="Consolas" panose="020B0609020204030204" pitchFamily="49" charset="0"/>
            </a:endParaRPr>
          </a:p>
          <a:p>
            <a:pPr algn="l"/>
            <a:r>
              <a:rPr lang="da-DK" altLang="ja-JP" sz="1100" b="1" dirty="0">
                <a:solidFill>
                  <a:srgbClr val="7F0055"/>
                </a:solidFill>
                <a:latin typeface="Consolas" panose="020B0609020204030204" pitchFamily="49" charset="0"/>
              </a:rPr>
              <a:t>void</a:t>
            </a:r>
            <a:r>
              <a:rPr lang="da-DK" altLang="ja-JP" sz="1100" b="1" dirty="0">
                <a:solidFill>
                  <a:srgbClr val="000000"/>
                </a:solidFill>
                <a:latin typeface="Consolas" panose="020B0609020204030204" pitchFamily="49" charset="0"/>
              </a:rPr>
              <a:t> pl_timer_init(</a:t>
            </a:r>
            <a:r>
              <a:rPr lang="da-DK" altLang="ja-JP" sz="1100" b="1" dirty="0">
                <a:solidFill>
                  <a:srgbClr val="7F0055"/>
                </a:solidFill>
                <a:latin typeface="Consolas" panose="020B0609020204030204" pitchFamily="49" charset="0"/>
              </a:rPr>
              <a:t>void</a:t>
            </a:r>
            <a:r>
              <a:rPr lang="da-DK" altLang="ja-JP" sz="1100" b="1" dirty="0">
                <a:solidFill>
                  <a:srgbClr val="000000"/>
                </a:solidFill>
                <a:latin typeface="Consolas" panose="020B0609020204030204" pitchFamily="49" charset="0"/>
              </a:rPr>
              <a:t>){</a:t>
            </a:r>
          </a:p>
          <a:p>
            <a:pPr algn="l"/>
            <a:r>
              <a:rPr lang="en-US" altLang="ja-JP" sz="1100" dirty="0" err="1">
                <a:solidFill>
                  <a:srgbClr val="000000"/>
                </a:solidFill>
                <a:latin typeface="Consolas" panose="020B0609020204030204" pitchFamily="49" charset="0"/>
              </a:rPr>
              <a:t>g_timCount</a:t>
            </a:r>
            <a:r>
              <a:rPr lang="en-US" altLang="ja-JP" sz="1100" dirty="0">
                <a:solidFill>
                  <a:srgbClr val="000000"/>
                </a:solidFill>
                <a:latin typeface="Consolas" panose="020B0609020204030204" pitchFamily="49" charset="0"/>
              </a:rPr>
              <a:t> = 0;</a:t>
            </a:r>
          </a:p>
          <a:p>
            <a:pPr algn="l"/>
            <a:r>
              <a:rPr lang="en-US" altLang="ja-JP" sz="1100" dirty="0" err="1">
                <a:solidFill>
                  <a:srgbClr val="000000"/>
                </a:solidFill>
                <a:latin typeface="Consolas" panose="020B0609020204030204" pitchFamily="49" charset="0"/>
              </a:rPr>
              <a:t>HAL_TIM_Base_Start_IT</a:t>
            </a:r>
            <a:r>
              <a:rPr lang="en-US" altLang="ja-JP" sz="1100" dirty="0">
                <a:solidFill>
                  <a:srgbClr val="000000"/>
                </a:solidFill>
                <a:latin typeface="Consolas" panose="020B0609020204030204" pitchFamily="49" charset="0"/>
              </a:rPr>
              <a:t>(&amp;htim6);</a:t>
            </a:r>
          </a:p>
          <a:p>
            <a:pPr algn="l"/>
            <a:r>
              <a:rPr lang="en-US" altLang="ja-JP" sz="1100" dirty="0">
                <a:solidFill>
                  <a:srgbClr val="000000"/>
                </a:solidFill>
                <a:latin typeface="Consolas" panose="020B0609020204030204" pitchFamily="49" charset="0"/>
              </a:rPr>
              <a:t>}</a:t>
            </a:r>
          </a:p>
          <a:p>
            <a:pPr algn="l"/>
            <a:endParaRPr lang="ja-JP" altLang="en-US" sz="1100" dirty="0">
              <a:latin typeface="Consolas" panose="020B0609020204030204" pitchFamily="49" charset="0"/>
            </a:endParaRPr>
          </a:p>
          <a:p>
            <a:pPr algn="l"/>
            <a:r>
              <a:rPr lang="en-US" altLang="ja-JP" sz="1100" b="1" dirty="0">
                <a:solidFill>
                  <a:srgbClr val="7F0055"/>
                </a:solidFill>
                <a:latin typeface="Consolas" panose="020B0609020204030204" pitchFamily="49" charset="0"/>
              </a:rPr>
              <a:t>void</a:t>
            </a:r>
            <a:r>
              <a:rPr lang="en-US" altLang="ja-JP" sz="1100" b="1" dirty="0">
                <a:solidFill>
                  <a:srgbClr val="000000"/>
                </a:solidFill>
                <a:latin typeface="Consolas" panose="020B0609020204030204" pitchFamily="49" charset="0"/>
              </a:rPr>
              <a:t> </a:t>
            </a:r>
            <a:r>
              <a:rPr lang="en-US" altLang="ja-JP" sz="1100" b="1" dirty="0" err="1">
                <a:solidFill>
                  <a:srgbClr val="000000"/>
                </a:solidFill>
                <a:latin typeface="Consolas" panose="020B0609020204030204" pitchFamily="49" charset="0"/>
              </a:rPr>
              <a:t>pl_timer_count</a:t>
            </a:r>
            <a:r>
              <a:rPr lang="en-US" altLang="ja-JP" sz="1100" b="1" dirty="0">
                <a:solidFill>
                  <a:srgbClr val="000000"/>
                </a:solidFill>
                <a:latin typeface="Consolas" panose="020B0609020204030204" pitchFamily="49" charset="0"/>
              </a:rPr>
              <a:t>(</a:t>
            </a:r>
            <a:r>
              <a:rPr lang="en-US" altLang="ja-JP" sz="1100" b="1" dirty="0">
                <a:solidFill>
                  <a:srgbClr val="7F0055"/>
                </a:solidFill>
                <a:latin typeface="Consolas" panose="020B0609020204030204" pitchFamily="49" charset="0"/>
              </a:rPr>
              <a:t>void</a:t>
            </a:r>
            <a:r>
              <a:rPr lang="en-US" altLang="ja-JP" sz="1100" b="1" dirty="0">
                <a:solidFill>
                  <a:srgbClr val="000000"/>
                </a:solidFill>
                <a:latin typeface="Consolas" panose="020B0609020204030204" pitchFamily="49" charset="0"/>
              </a:rPr>
              <a:t>){</a:t>
            </a:r>
          </a:p>
          <a:p>
            <a:pPr algn="l"/>
            <a:r>
              <a:rPr lang="en-US" altLang="ja-JP" sz="1100" dirty="0">
                <a:solidFill>
                  <a:srgbClr val="000000"/>
                </a:solidFill>
                <a:latin typeface="Consolas" panose="020B0609020204030204" pitchFamily="49" charset="0"/>
              </a:rPr>
              <a:t> </a:t>
            </a:r>
            <a:r>
              <a:rPr lang="en-US" altLang="ja-JP" sz="1100" dirty="0" err="1">
                <a:solidFill>
                  <a:srgbClr val="000000"/>
                </a:solidFill>
                <a:latin typeface="Consolas" panose="020B0609020204030204" pitchFamily="49" charset="0"/>
              </a:rPr>
              <a:t>g_timCount</a:t>
            </a:r>
            <a:r>
              <a:rPr lang="en-US" altLang="ja-JP" sz="1100" dirty="0">
                <a:solidFill>
                  <a:srgbClr val="000000"/>
                </a:solidFill>
                <a:latin typeface="Consolas" panose="020B0609020204030204" pitchFamily="49" charset="0"/>
              </a:rPr>
              <a:t>++;</a:t>
            </a:r>
          </a:p>
          <a:p>
            <a:pPr algn="l"/>
            <a:r>
              <a:rPr lang="en-US" altLang="ja-JP" sz="1100" dirty="0">
                <a:solidFill>
                  <a:srgbClr val="000000"/>
                </a:solidFill>
                <a:latin typeface="Consolas" panose="020B0609020204030204" pitchFamily="49" charset="0"/>
              </a:rPr>
              <a:t>}</a:t>
            </a:r>
          </a:p>
          <a:p>
            <a:pPr algn="l"/>
            <a:endParaRPr lang="ja-JP" altLang="en-US" sz="1100" dirty="0">
              <a:latin typeface="Consolas" panose="020B0609020204030204" pitchFamily="49" charset="0"/>
            </a:endParaRPr>
          </a:p>
          <a:p>
            <a:pPr algn="l"/>
            <a:endParaRPr lang="ja-JP" altLang="en-US" sz="1100" dirty="0">
              <a:latin typeface="Consolas" panose="020B0609020204030204" pitchFamily="49" charset="0"/>
            </a:endParaRPr>
          </a:p>
          <a:p>
            <a:pPr algn="l"/>
            <a:r>
              <a:rPr lang="en-US" altLang="ja-JP" sz="1100" b="1" dirty="0">
                <a:solidFill>
                  <a:srgbClr val="7F0055"/>
                </a:solidFill>
                <a:latin typeface="Consolas" panose="020B0609020204030204" pitchFamily="49" charset="0"/>
              </a:rPr>
              <a:t>void</a:t>
            </a:r>
            <a:r>
              <a:rPr lang="en-US" altLang="ja-JP" sz="1100" b="1" dirty="0">
                <a:solidFill>
                  <a:srgbClr val="000000"/>
                </a:solidFill>
                <a:latin typeface="Consolas" panose="020B0609020204030204" pitchFamily="49" charset="0"/>
              </a:rPr>
              <a:t> </a:t>
            </a:r>
            <a:r>
              <a:rPr lang="en-US" altLang="ja-JP" sz="1100" b="1" dirty="0" err="1">
                <a:solidFill>
                  <a:srgbClr val="000000"/>
                </a:solidFill>
                <a:latin typeface="Consolas" panose="020B0609020204030204" pitchFamily="49" charset="0"/>
              </a:rPr>
              <a:t>wait_ms</a:t>
            </a:r>
            <a:r>
              <a:rPr lang="en-US" altLang="ja-JP" sz="1100" b="1" dirty="0">
                <a:solidFill>
                  <a:srgbClr val="000000"/>
                </a:solidFill>
                <a:latin typeface="Consolas" panose="020B0609020204030204" pitchFamily="49" charset="0"/>
              </a:rPr>
              <a:t>(</a:t>
            </a:r>
            <a:r>
              <a:rPr lang="en-US" altLang="ja-JP" sz="1100" b="1" dirty="0">
                <a:solidFill>
                  <a:srgbClr val="005032"/>
                </a:solidFill>
                <a:latin typeface="Consolas" panose="020B0609020204030204" pitchFamily="49" charset="0"/>
              </a:rPr>
              <a:t>uint32_t</a:t>
            </a:r>
            <a:r>
              <a:rPr lang="en-US" altLang="ja-JP" sz="1100" b="1" dirty="0">
                <a:solidFill>
                  <a:srgbClr val="000000"/>
                </a:solidFill>
                <a:latin typeface="Consolas" panose="020B0609020204030204" pitchFamily="49" charset="0"/>
              </a:rPr>
              <a:t> </a:t>
            </a:r>
            <a:r>
              <a:rPr lang="en-US" altLang="ja-JP" sz="1100" b="1" dirty="0" err="1">
                <a:solidFill>
                  <a:srgbClr val="000000"/>
                </a:solidFill>
                <a:latin typeface="Consolas" panose="020B0609020204030204" pitchFamily="49" charset="0"/>
              </a:rPr>
              <a:t>wait_time</a:t>
            </a:r>
            <a:r>
              <a:rPr lang="en-US" altLang="ja-JP" sz="1100" b="1" dirty="0">
                <a:solidFill>
                  <a:srgbClr val="000000"/>
                </a:solidFill>
                <a:latin typeface="Consolas" panose="020B0609020204030204" pitchFamily="49" charset="0"/>
              </a:rPr>
              <a:t>) {</a:t>
            </a:r>
          </a:p>
          <a:p>
            <a:pPr algn="l"/>
            <a:endParaRPr lang="ja-JP" altLang="en-US" sz="1100" dirty="0">
              <a:latin typeface="Consolas" panose="020B0609020204030204" pitchFamily="49" charset="0"/>
            </a:endParaRPr>
          </a:p>
          <a:p>
            <a:pPr algn="l"/>
            <a:r>
              <a:rPr lang="en-US" altLang="ja-JP" sz="1100" dirty="0">
                <a:solidFill>
                  <a:srgbClr val="000000"/>
                </a:solidFill>
                <a:latin typeface="Consolas" panose="020B0609020204030204" pitchFamily="49" charset="0"/>
              </a:rPr>
              <a:t>        </a:t>
            </a:r>
            <a:r>
              <a:rPr lang="en-US" altLang="ja-JP" sz="1100" dirty="0" err="1">
                <a:solidFill>
                  <a:srgbClr val="000000"/>
                </a:solidFill>
                <a:latin typeface="Consolas" panose="020B0609020204030204" pitchFamily="49" charset="0"/>
              </a:rPr>
              <a:t>g_timCount</a:t>
            </a:r>
            <a:r>
              <a:rPr lang="en-US" altLang="ja-JP" sz="1100" dirty="0">
                <a:solidFill>
                  <a:srgbClr val="000000"/>
                </a:solidFill>
                <a:latin typeface="Consolas" panose="020B0609020204030204" pitchFamily="49" charset="0"/>
              </a:rPr>
              <a:t> = 0;</a:t>
            </a:r>
          </a:p>
          <a:p>
            <a:pPr algn="l"/>
            <a:r>
              <a:rPr lang="en-US" altLang="ja-JP" sz="1100" dirty="0">
                <a:solidFill>
                  <a:srgbClr val="000000"/>
                </a:solidFill>
                <a:latin typeface="Consolas" panose="020B0609020204030204" pitchFamily="49" charset="0"/>
              </a:rPr>
              <a:t>        __HAL_TIM_SET_COUNTER(&amp;htim6, 0);</a:t>
            </a:r>
          </a:p>
          <a:p>
            <a:pPr algn="l"/>
            <a:r>
              <a:rPr lang="en-US" altLang="ja-JP" sz="1100" dirty="0">
                <a:solidFill>
                  <a:srgbClr val="000000"/>
                </a:solidFill>
                <a:latin typeface="Consolas" panose="020B0609020204030204" pitchFamily="49" charset="0"/>
              </a:rPr>
              <a:t>        </a:t>
            </a:r>
            <a:r>
              <a:rPr lang="en-US" altLang="ja-JP" sz="1100" b="1" dirty="0">
                <a:solidFill>
                  <a:srgbClr val="7F0055"/>
                </a:solidFill>
                <a:latin typeface="Consolas" panose="020B0609020204030204" pitchFamily="49" charset="0"/>
              </a:rPr>
              <a:t>while</a:t>
            </a:r>
            <a:r>
              <a:rPr lang="en-US" altLang="ja-JP" sz="1100" b="1" dirty="0">
                <a:solidFill>
                  <a:srgbClr val="000000"/>
                </a:solidFill>
                <a:latin typeface="Consolas" panose="020B0609020204030204" pitchFamily="49" charset="0"/>
              </a:rPr>
              <a:t> (</a:t>
            </a:r>
            <a:r>
              <a:rPr lang="en-US" altLang="ja-JP" sz="1100" b="1" dirty="0" err="1">
                <a:solidFill>
                  <a:srgbClr val="000000"/>
                </a:solidFill>
                <a:latin typeface="Consolas" panose="020B0609020204030204" pitchFamily="49" charset="0"/>
              </a:rPr>
              <a:t>g_timCount</a:t>
            </a:r>
            <a:r>
              <a:rPr lang="en-US" altLang="ja-JP" sz="1100" b="1" dirty="0">
                <a:solidFill>
                  <a:srgbClr val="000000"/>
                </a:solidFill>
                <a:latin typeface="Consolas" panose="020B0609020204030204" pitchFamily="49" charset="0"/>
              </a:rPr>
              <a:t> &lt; </a:t>
            </a:r>
            <a:r>
              <a:rPr lang="en-US" altLang="ja-JP" sz="1100" b="1" dirty="0" err="1">
                <a:solidFill>
                  <a:srgbClr val="000000"/>
                </a:solidFill>
                <a:latin typeface="Consolas" panose="020B0609020204030204" pitchFamily="49" charset="0"/>
              </a:rPr>
              <a:t>wait_time</a:t>
            </a:r>
            <a:r>
              <a:rPr lang="en-US" altLang="ja-JP" sz="1100" b="1" dirty="0">
                <a:solidFill>
                  <a:srgbClr val="000000"/>
                </a:solidFill>
                <a:latin typeface="Consolas" panose="020B0609020204030204" pitchFamily="49" charset="0"/>
              </a:rPr>
              <a:t>) {</a:t>
            </a:r>
          </a:p>
          <a:p>
            <a:pPr algn="l"/>
            <a:r>
              <a:rPr lang="ja-JP" altLang="en-US" sz="1100" dirty="0">
                <a:solidFill>
                  <a:srgbClr val="000000"/>
                </a:solidFill>
                <a:latin typeface="Consolas" panose="020B0609020204030204" pitchFamily="49" charset="0"/>
              </a:rPr>
              <a:t>        </a:t>
            </a:r>
            <a:r>
              <a:rPr lang="en-US" altLang="ja-JP" sz="1100" dirty="0">
                <a:solidFill>
                  <a:srgbClr val="000000"/>
                </a:solidFill>
                <a:latin typeface="Consolas" panose="020B0609020204030204" pitchFamily="49" charset="0"/>
              </a:rPr>
              <a:t>}</a:t>
            </a:r>
          </a:p>
          <a:p>
            <a:pPr algn="l"/>
            <a:endParaRPr lang="ja-JP" altLang="en-US" sz="1100" dirty="0">
              <a:latin typeface="Consolas" panose="020B0609020204030204" pitchFamily="49" charset="0"/>
            </a:endParaRPr>
          </a:p>
          <a:p>
            <a:pPr algn="l"/>
            <a:r>
              <a:rPr lang="en-US" altLang="ja-JP" sz="1100" dirty="0">
                <a:solidFill>
                  <a:srgbClr val="000000"/>
                </a:solidFill>
                <a:latin typeface="Consolas" panose="020B0609020204030204" pitchFamily="49" charset="0"/>
              </a:rPr>
              <a:t>}</a:t>
            </a:r>
          </a:p>
        </p:txBody>
      </p:sp>
      <p:sp>
        <p:nvSpPr>
          <p:cNvPr id="6" name="テキスト ボックス 5">
            <a:extLst>
              <a:ext uri="{FF2B5EF4-FFF2-40B4-BE49-F238E27FC236}">
                <a16:creationId xmlns:a16="http://schemas.microsoft.com/office/drawing/2014/main" id="{4358BAAF-A3BD-B2D9-7601-7418CEB53183}"/>
              </a:ext>
            </a:extLst>
          </p:cNvPr>
          <p:cNvSpPr txBox="1"/>
          <p:nvPr/>
        </p:nvSpPr>
        <p:spPr>
          <a:xfrm>
            <a:off x="2059147" y="1745000"/>
            <a:ext cx="1497786" cy="369332"/>
          </a:xfrm>
          <a:prstGeom prst="rect">
            <a:avLst/>
          </a:prstGeom>
          <a:noFill/>
        </p:spPr>
        <p:txBody>
          <a:bodyPr wrap="square" rtlCol="0">
            <a:spAutoFit/>
          </a:bodyPr>
          <a:lstStyle/>
          <a:p>
            <a:r>
              <a:rPr kumimoji="1" lang="en-US" altLang="ja-JP" dirty="0" err="1"/>
              <a:t>PL_timer.c</a:t>
            </a:r>
            <a:endParaRPr kumimoji="1" lang="ja-JP" altLang="en-US" dirty="0"/>
          </a:p>
        </p:txBody>
      </p:sp>
      <p:sp>
        <p:nvSpPr>
          <p:cNvPr id="7" name="テキスト ボックス 6">
            <a:extLst>
              <a:ext uri="{FF2B5EF4-FFF2-40B4-BE49-F238E27FC236}">
                <a16:creationId xmlns:a16="http://schemas.microsoft.com/office/drawing/2014/main" id="{22AC5901-6481-050C-DB87-EBC8CC7F4D93}"/>
              </a:ext>
            </a:extLst>
          </p:cNvPr>
          <p:cNvSpPr txBox="1"/>
          <p:nvPr/>
        </p:nvSpPr>
        <p:spPr>
          <a:xfrm>
            <a:off x="8226454" y="1745000"/>
            <a:ext cx="1497786" cy="369332"/>
          </a:xfrm>
          <a:prstGeom prst="rect">
            <a:avLst/>
          </a:prstGeom>
          <a:noFill/>
        </p:spPr>
        <p:txBody>
          <a:bodyPr wrap="square" rtlCol="0">
            <a:spAutoFit/>
          </a:bodyPr>
          <a:lstStyle/>
          <a:p>
            <a:r>
              <a:rPr kumimoji="1" lang="en-US" altLang="ja-JP" dirty="0" err="1"/>
              <a:t>PL_timer.h</a:t>
            </a:r>
            <a:endParaRPr kumimoji="1" lang="ja-JP" altLang="en-US" dirty="0"/>
          </a:p>
        </p:txBody>
      </p:sp>
      <p:sp>
        <p:nvSpPr>
          <p:cNvPr id="9" name="テキスト ボックス 8">
            <a:extLst>
              <a:ext uri="{FF2B5EF4-FFF2-40B4-BE49-F238E27FC236}">
                <a16:creationId xmlns:a16="http://schemas.microsoft.com/office/drawing/2014/main" id="{72661777-91EF-9903-DF89-49E03FAF6953}"/>
              </a:ext>
            </a:extLst>
          </p:cNvPr>
          <p:cNvSpPr txBox="1"/>
          <p:nvPr/>
        </p:nvSpPr>
        <p:spPr>
          <a:xfrm>
            <a:off x="6781103" y="2420530"/>
            <a:ext cx="5076737" cy="3970318"/>
          </a:xfrm>
          <a:prstGeom prst="rect">
            <a:avLst/>
          </a:prstGeom>
          <a:noFill/>
        </p:spPr>
        <p:txBody>
          <a:bodyPr wrap="square">
            <a:spAutoFit/>
          </a:bodyPr>
          <a:lstStyle/>
          <a:p>
            <a:pPr algn="l"/>
            <a:r>
              <a:rPr lang="en-US" altLang="ja-JP" sz="1400" b="1" dirty="0">
                <a:solidFill>
                  <a:srgbClr val="7F0055"/>
                </a:solidFill>
                <a:latin typeface="Consolas" panose="020B0609020204030204" pitchFamily="49" charset="0"/>
              </a:rPr>
              <a:t>#ifndef</a:t>
            </a:r>
            <a:r>
              <a:rPr lang="en-US" altLang="ja-JP" sz="1400" b="1" dirty="0">
                <a:solidFill>
                  <a:srgbClr val="000000"/>
                </a:solidFill>
                <a:latin typeface="Consolas" panose="020B0609020204030204" pitchFamily="49" charset="0"/>
              </a:rPr>
              <a:t> INC_PL_TIMER_H_</a:t>
            </a:r>
          </a:p>
          <a:p>
            <a:pPr algn="l"/>
            <a:r>
              <a:rPr lang="en-US" altLang="ja-JP" sz="1400" b="1" dirty="0">
                <a:solidFill>
                  <a:srgbClr val="7F0055"/>
                </a:solidFill>
                <a:latin typeface="Consolas" panose="020B0609020204030204" pitchFamily="49" charset="0"/>
              </a:rPr>
              <a:t>#define</a:t>
            </a:r>
            <a:r>
              <a:rPr lang="en-US" altLang="ja-JP" sz="1400" b="1" dirty="0">
                <a:solidFill>
                  <a:srgbClr val="000000"/>
                </a:solidFill>
                <a:latin typeface="Consolas" panose="020B0609020204030204" pitchFamily="49" charset="0"/>
              </a:rPr>
              <a:t> INC_PL_TIMER_H_</a:t>
            </a:r>
          </a:p>
          <a:p>
            <a:pPr algn="l"/>
            <a:endParaRPr lang="en-US" altLang="ja-JP" sz="1400" dirty="0">
              <a:latin typeface="Consolas" panose="020B0609020204030204" pitchFamily="49" charset="0"/>
            </a:endParaRPr>
          </a:p>
          <a:p>
            <a:pPr algn="l"/>
            <a:endParaRPr lang="en-US" altLang="ja-JP" sz="1400" dirty="0">
              <a:latin typeface="Consolas" panose="020B0609020204030204" pitchFamily="49" charset="0"/>
            </a:endParaRPr>
          </a:p>
          <a:p>
            <a:pPr algn="l"/>
            <a:r>
              <a:rPr lang="ja-JP" altLang="en-US" sz="1400" dirty="0">
                <a:latin typeface="Consolas" panose="020B0609020204030204" pitchFamily="49" charset="0"/>
              </a:rPr>
              <a:t>ここから</a:t>
            </a:r>
          </a:p>
          <a:p>
            <a:pPr algn="l"/>
            <a:r>
              <a:rPr lang="en-US" altLang="ja-JP" sz="1400" b="1" dirty="0">
                <a:solidFill>
                  <a:srgbClr val="7F0055"/>
                </a:solidFill>
                <a:latin typeface="Consolas" panose="020B0609020204030204" pitchFamily="49" charset="0"/>
              </a:rPr>
              <a:t>#include</a:t>
            </a:r>
            <a:r>
              <a:rPr lang="en-US" altLang="ja-JP" sz="1400" b="1" dirty="0">
                <a:solidFill>
                  <a:srgbClr val="000000"/>
                </a:solidFill>
                <a:latin typeface="Consolas" panose="020B0609020204030204" pitchFamily="49" charset="0"/>
              </a:rPr>
              <a:t> </a:t>
            </a:r>
            <a:r>
              <a:rPr lang="en-US" altLang="ja-JP" sz="1400" b="1" dirty="0">
                <a:solidFill>
                  <a:srgbClr val="2A00FF"/>
                </a:solidFill>
                <a:latin typeface="Consolas" panose="020B0609020204030204" pitchFamily="49" charset="0"/>
              </a:rPr>
              <a:t>"stm32l4xx_hal.h"</a:t>
            </a:r>
          </a:p>
          <a:p>
            <a:pPr algn="l"/>
            <a:endParaRPr lang="ja-JP" altLang="en-US" sz="1400" dirty="0">
              <a:latin typeface="Consolas" panose="020B0609020204030204" pitchFamily="49" charset="0"/>
            </a:endParaRPr>
          </a:p>
          <a:p>
            <a:pPr algn="l"/>
            <a:r>
              <a:rPr lang="en-US" altLang="ja-JP" sz="1400" b="1" dirty="0">
                <a:solidFill>
                  <a:srgbClr val="7F0055"/>
                </a:solidFill>
                <a:latin typeface="Consolas" panose="020B0609020204030204" pitchFamily="49" charset="0"/>
              </a:rPr>
              <a:t>extern</a:t>
            </a:r>
            <a:r>
              <a:rPr lang="en-US" altLang="ja-JP" sz="1400" b="1" dirty="0">
                <a:solidFill>
                  <a:srgbClr val="000000"/>
                </a:solidFill>
                <a:latin typeface="Consolas" panose="020B0609020204030204" pitchFamily="49" charset="0"/>
              </a:rPr>
              <a:t> </a:t>
            </a:r>
            <a:r>
              <a:rPr lang="en-US" altLang="ja-JP" sz="1400" b="1" dirty="0">
                <a:solidFill>
                  <a:srgbClr val="7F0055"/>
                </a:solidFill>
                <a:latin typeface="Consolas" panose="020B0609020204030204" pitchFamily="49" charset="0"/>
              </a:rPr>
              <a:t>volatile</a:t>
            </a:r>
            <a:r>
              <a:rPr lang="en-US" altLang="ja-JP" sz="1400" b="1" dirty="0">
                <a:solidFill>
                  <a:srgbClr val="000000"/>
                </a:solidFill>
                <a:latin typeface="Consolas" panose="020B0609020204030204" pitchFamily="49" charset="0"/>
              </a:rPr>
              <a:t> </a:t>
            </a:r>
            <a:r>
              <a:rPr lang="en-US" altLang="ja-JP" sz="1400" b="1" dirty="0">
                <a:solidFill>
                  <a:srgbClr val="005032"/>
                </a:solidFill>
                <a:latin typeface="Consolas" panose="020B0609020204030204" pitchFamily="49" charset="0"/>
              </a:rPr>
              <a:t>uint32_t</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g_timCount</a:t>
            </a:r>
            <a:r>
              <a:rPr lang="en-US" altLang="ja-JP" sz="1400" b="1" dirty="0">
                <a:solidFill>
                  <a:srgbClr val="000000"/>
                </a:solidFill>
                <a:latin typeface="Consolas" panose="020B0609020204030204" pitchFamily="49" charset="0"/>
              </a:rPr>
              <a:t>;</a:t>
            </a:r>
          </a:p>
          <a:p>
            <a:pPr algn="l"/>
            <a:endParaRPr lang="ja-JP" altLang="en-US" sz="1400" dirty="0">
              <a:latin typeface="Consolas" panose="020B0609020204030204" pitchFamily="49" charset="0"/>
            </a:endParaRPr>
          </a:p>
          <a:p>
            <a:pPr algn="l"/>
            <a:r>
              <a:rPr lang="da-DK" altLang="ja-JP" sz="1400" b="1" dirty="0">
                <a:solidFill>
                  <a:srgbClr val="7F0055"/>
                </a:solidFill>
                <a:latin typeface="Consolas" panose="020B0609020204030204" pitchFamily="49" charset="0"/>
              </a:rPr>
              <a:t>void</a:t>
            </a:r>
            <a:r>
              <a:rPr lang="da-DK" altLang="ja-JP" sz="1400" b="1" dirty="0">
                <a:solidFill>
                  <a:srgbClr val="000000"/>
                </a:solidFill>
                <a:latin typeface="Consolas" panose="020B0609020204030204" pitchFamily="49" charset="0"/>
              </a:rPr>
              <a:t> pl_timer_init(</a:t>
            </a:r>
            <a:r>
              <a:rPr lang="da-DK" altLang="ja-JP" sz="1400" b="1" dirty="0">
                <a:solidFill>
                  <a:srgbClr val="7F0055"/>
                </a:solidFill>
                <a:latin typeface="Consolas" panose="020B0609020204030204" pitchFamily="49" charset="0"/>
              </a:rPr>
              <a:t>void</a:t>
            </a:r>
            <a:r>
              <a:rPr lang="da-DK" altLang="ja-JP" sz="1400" b="1" dirty="0">
                <a:solidFill>
                  <a:srgbClr val="000000"/>
                </a:solidFill>
                <a:latin typeface="Consolas" panose="020B0609020204030204" pitchFamily="49" charset="0"/>
              </a:rPr>
              <a:t>);</a:t>
            </a:r>
          </a:p>
          <a:p>
            <a:pPr algn="l"/>
            <a:r>
              <a:rPr lang="en-US" altLang="ja-JP" sz="1400" b="1" dirty="0">
                <a:solidFill>
                  <a:srgbClr val="7F0055"/>
                </a:solidFill>
                <a:latin typeface="Consolas" panose="020B0609020204030204" pitchFamily="49" charset="0"/>
              </a:rPr>
              <a:t>void</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pl_timer_count</a:t>
            </a:r>
            <a:r>
              <a:rPr lang="en-US" altLang="ja-JP" sz="1400" b="1" dirty="0">
                <a:solidFill>
                  <a:srgbClr val="000000"/>
                </a:solidFill>
                <a:latin typeface="Consolas" panose="020B0609020204030204" pitchFamily="49" charset="0"/>
              </a:rPr>
              <a:t>(</a:t>
            </a:r>
            <a:r>
              <a:rPr lang="en-US" altLang="ja-JP" sz="1400" b="1" dirty="0">
                <a:solidFill>
                  <a:srgbClr val="7F0055"/>
                </a:solidFill>
                <a:latin typeface="Consolas" panose="020B0609020204030204" pitchFamily="49" charset="0"/>
              </a:rPr>
              <a:t>void</a:t>
            </a:r>
            <a:r>
              <a:rPr lang="en-US" altLang="ja-JP" sz="1400" b="1" dirty="0">
                <a:solidFill>
                  <a:srgbClr val="000000"/>
                </a:solidFill>
                <a:latin typeface="Consolas" panose="020B0609020204030204" pitchFamily="49" charset="0"/>
              </a:rPr>
              <a:t>);</a:t>
            </a:r>
          </a:p>
          <a:p>
            <a:pPr algn="l"/>
            <a:endParaRPr lang="ja-JP" altLang="en-US" sz="1400" dirty="0">
              <a:latin typeface="Consolas" panose="020B0609020204030204" pitchFamily="49" charset="0"/>
            </a:endParaRPr>
          </a:p>
          <a:p>
            <a:pPr algn="l"/>
            <a:r>
              <a:rPr lang="fr-FR" altLang="ja-JP" sz="1400" b="1" dirty="0">
                <a:solidFill>
                  <a:srgbClr val="7F0055"/>
                </a:solidFill>
                <a:latin typeface="Consolas" panose="020B0609020204030204" pitchFamily="49" charset="0"/>
              </a:rPr>
              <a:t>void</a:t>
            </a:r>
            <a:r>
              <a:rPr lang="fr-FR" altLang="ja-JP" sz="1400" b="1" dirty="0">
                <a:solidFill>
                  <a:srgbClr val="000000"/>
                </a:solidFill>
                <a:latin typeface="Consolas" panose="020B0609020204030204" pitchFamily="49" charset="0"/>
              </a:rPr>
              <a:t> wait_ms(</a:t>
            </a:r>
            <a:r>
              <a:rPr lang="fr-FR" altLang="ja-JP" sz="1400" b="1" dirty="0">
                <a:solidFill>
                  <a:srgbClr val="005032"/>
                </a:solidFill>
                <a:latin typeface="Consolas" panose="020B0609020204030204" pitchFamily="49" charset="0"/>
              </a:rPr>
              <a:t>uint32_t</a:t>
            </a:r>
            <a:r>
              <a:rPr lang="fr-FR" altLang="ja-JP" sz="1400" b="1" dirty="0">
                <a:solidFill>
                  <a:srgbClr val="000000"/>
                </a:solidFill>
                <a:latin typeface="Consolas" panose="020B0609020204030204" pitchFamily="49" charset="0"/>
              </a:rPr>
              <a:t>);</a:t>
            </a:r>
          </a:p>
          <a:p>
            <a:pPr algn="l"/>
            <a:endParaRPr lang="fr-FR" altLang="ja-JP" sz="1400" b="1" dirty="0">
              <a:solidFill>
                <a:srgbClr val="000000"/>
              </a:solidFill>
              <a:latin typeface="Consolas" panose="020B0609020204030204" pitchFamily="49" charset="0"/>
            </a:endParaRPr>
          </a:p>
          <a:p>
            <a:pPr algn="l"/>
            <a:r>
              <a:rPr lang="ja-JP" altLang="en-US" sz="1400" b="1" dirty="0">
                <a:solidFill>
                  <a:srgbClr val="000000"/>
                </a:solidFill>
                <a:latin typeface="Consolas" panose="020B0609020204030204" pitchFamily="49" charset="0"/>
              </a:rPr>
              <a:t>ここまで</a:t>
            </a:r>
            <a:endParaRPr lang="fr-FR" altLang="ja-JP" sz="1400" b="1" dirty="0">
              <a:solidFill>
                <a:srgbClr val="000000"/>
              </a:solidFill>
              <a:latin typeface="Consolas" panose="020B0609020204030204" pitchFamily="49" charset="0"/>
            </a:endParaRPr>
          </a:p>
          <a:p>
            <a:pPr algn="l"/>
            <a:endParaRPr lang="en-US" altLang="ja-JP" sz="1400" dirty="0">
              <a:latin typeface="Consolas" panose="020B0609020204030204" pitchFamily="49" charset="0"/>
            </a:endParaRPr>
          </a:p>
          <a:p>
            <a:pPr algn="l"/>
            <a:endParaRPr lang="ja-JP" altLang="en-US" sz="1400" dirty="0">
              <a:latin typeface="Consolas" panose="020B0609020204030204" pitchFamily="49" charset="0"/>
            </a:endParaRPr>
          </a:p>
          <a:p>
            <a:pPr algn="l"/>
            <a:r>
              <a:rPr lang="da-DK" altLang="ja-JP" sz="1400" b="1" dirty="0">
                <a:solidFill>
                  <a:srgbClr val="7F0055"/>
                </a:solidFill>
                <a:latin typeface="Consolas" panose="020B0609020204030204" pitchFamily="49" charset="0"/>
              </a:rPr>
              <a:t>#endif</a:t>
            </a:r>
            <a:r>
              <a:rPr lang="da-DK" altLang="ja-JP" sz="1400" b="1" dirty="0">
                <a:solidFill>
                  <a:srgbClr val="000000"/>
                </a:solidFill>
                <a:latin typeface="Consolas" panose="020B0609020204030204" pitchFamily="49" charset="0"/>
              </a:rPr>
              <a:t> </a:t>
            </a:r>
            <a:r>
              <a:rPr lang="da-DK" altLang="ja-JP" sz="1400" b="1" dirty="0">
                <a:solidFill>
                  <a:srgbClr val="3F7F5F"/>
                </a:solidFill>
                <a:latin typeface="Consolas" panose="020B0609020204030204" pitchFamily="49" charset="0"/>
              </a:rPr>
              <a:t>/* INC_PL_TIMER_H_ */</a:t>
            </a:r>
            <a:endParaRPr lang="ja-JP" altLang="en-US" sz="1400" dirty="0"/>
          </a:p>
        </p:txBody>
      </p:sp>
    </p:spTree>
    <p:extLst>
      <p:ext uri="{BB962C8B-B14F-4D97-AF65-F5344CB8AC3E}">
        <p14:creationId xmlns:p14="http://schemas.microsoft.com/office/powerpoint/2010/main" val="1777227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5B188-DAB0-E573-900B-71105E731053}"/>
              </a:ext>
            </a:extLst>
          </p:cNvPr>
          <p:cNvSpPr>
            <a:spLocks noGrp="1"/>
          </p:cNvSpPr>
          <p:nvPr>
            <p:ph type="title"/>
          </p:nvPr>
        </p:nvSpPr>
        <p:spPr/>
        <p:txBody>
          <a:bodyPr/>
          <a:lstStyle/>
          <a:p>
            <a:r>
              <a:rPr kumimoji="1" lang="ja-JP" altLang="en-US" dirty="0"/>
              <a:t>自作</a:t>
            </a:r>
            <a:r>
              <a:rPr kumimoji="1" lang="en-US" altLang="ja-JP" dirty="0"/>
              <a:t>wait</a:t>
            </a:r>
            <a:r>
              <a:rPr kumimoji="1" lang="ja-JP" altLang="en-US" dirty="0"/>
              <a:t>の制作</a:t>
            </a:r>
          </a:p>
        </p:txBody>
      </p:sp>
      <p:pic>
        <p:nvPicPr>
          <p:cNvPr id="7" name="図 6">
            <a:extLst>
              <a:ext uri="{FF2B5EF4-FFF2-40B4-BE49-F238E27FC236}">
                <a16:creationId xmlns:a16="http://schemas.microsoft.com/office/drawing/2014/main" id="{5131DF17-30B6-91AD-133E-1908BE0360B8}"/>
              </a:ext>
            </a:extLst>
          </p:cNvPr>
          <p:cNvPicPr>
            <a:picLocks noChangeAspect="1"/>
          </p:cNvPicPr>
          <p:nvPr/>
        </p:nvPicPr>
        <p:blipFill>
          <a:blip r:embed="rId2"/>
          <a:stretch>
            <a:fillRect/>
          </a:stretch>
        </p:blipFill>
        <p:spPr>
          <a:xfrm>
            <a:off x="890193" y="2597923"/>
            <a:ext cx="3772426" cy="1543265"/>
          </a:xfrm>
          <a:prstGeom prst="rect">
            <a:avLst/>
          </a:prstGeom>
        </p:spPr>
      </p:pic>
      <p:sp>
        <p:nvSpPr>
          <p:cNvPr id="8" name="テキスト ボックス 7">
            <a:extLst>
              <a:ext uri="{FF2B5EF4-FFF2-40B4-BE49-F238E27FC236}">
                <a16:creationId xmlns:a16="http://schemas.microsoft.com/office/drawing/2014/main" id="{53F74E56-FF36-DF15-267A-D434BF965234}"/>
              </a:ext>
            </a:extLst>
          </p:cNvPr>
          <p:cNvSpPr txBox="1"/>
          <p:nvPr/>
        </p:nvSpPr>
        <p:spPr>
          <a:xfrm>
            <a:off x="368363" y="1821140"/>
            <a:ext cx="4955326" cy="646331"/>
          </a:xfrm>
          <a:prstGeom prst="rect">
            <a:avLst/>
          </a:prstGeom>
          <a:noFill/>
        </p:spPr>
        <p:txBody>
          <a:bodyPr wrap="square" rtlCol="0">
            <a:spAutoFit/>
          </a:bodyPr>
          <a:lstStyle/>
          <a:p>
            <a:r>
              <a:rPr lang="en-US" altLang="ja-JP" sz="1800" dirty="0">
                <a:solidFill>
                  <a:srgbClr val="3F7F5F"/>
                </a:solidFill>
                <a:latin typeface="Consolas" panose="020B0609020204030204" pitchFamily="49" charset="0"/>
              </a:rPr>
              <a:t>stm32l4xx_it.c</a:t>
            </a:r>
            <a:r>
              <a:rPr kumimoji="1" lang="ja-JP" altLang="en-US" dirty="0"/>
              <a:t>の</a:t>
            </a:r>
            <a:r>
              <a:rPr kumimoji="1" lang="en-US" altLang="ja-JP" dirty="0"/>
              <a:t>TIM6_DAC_IRQHandIer</a:t>
            </a:r>
            <a:r>
              <a:rPr kumimoji="1" lang="ja-JP" altLang="en-US" dirty="0"/>
              <a:t>に</a:t>
            </a:r>
            <a:r>
              <a:rPr lang="en-US" altLang="ja-JP" dirty="0" err="1"/>
              <a:t>timercount</a:t>
            </a:r>
            <a:r>
              <a:rPr lang="ja-JP" altLang="en-US" dirty="0"/>
              <a:t>を入れる</a:t>
            </a:r>
            <a:endParaRPr kumimoji="1" lang="ja-JP" altLang="en-US" dirty="0"/>
          </a:p>
        </p:txBody>
      </p:sp>
      <p:sp>
        <p:nvSpPr>
          <p:cNvPr id="12" name="テキスト ボックス 11">
            <a:extLst>
              <a:ext uri="{FF2B5EF4-FFF2-40B4-BE49-F238E27FC236}">
                <a16:creationId xmlns:a16="http://schemas.microsoft.com/office/drawing/2014/main" id="{652CE5EA-4C4B-6906-1963-9F172BF21596}"/>
              </a:ext>
            </a:extLst>
          </p:cNvPr>
          <p:cNvSpPr txBox="1"/>
          <p:nvPr/>
        </p:nvSpPr>
        <p:spPr>
          <a:xfrm>
            <a:off x="7345845" y="1246139"/>
            <a:ext cx="2740194" cy="646331"/>
          </a:xfrm>
          <a:prstGeom prst="rect">
            <a:avLst/>
          </a:prstGeom>
          <a:noFill/>
        </p:spPr>
        <p:txBody>
          <a:bodyPr wrap="square">
            <a:spAutoFit/>
          </a:bodyPr>
          <a:lstStyle/>
          <a:p>
            <a:r>
              <a:rPr lang="en-US" altLang="ja-JP" sz="1800" dirty="0" err="1">
                <a:solidFill>
                  <a:srgbClr val="3F7F5F"/>
                </a:solidFill>
                <a:latin typeface="Consolas" panose="020B0609020204030204" pitchFamily="49" charset="0"/>
              </a:rPr>
              <a:t>main.c</a:t>
            </a:r>
            <a:r>
              <a:rPr kumimoji="1" lang="ja-JP" altLang="en-US" dirty="0"/>
              <a:t>の最初のほうに</a:t>
            </a:r>
            <a:endParaRPr kumimoji="1" lang="en-US" altLang="ja-JP" dirty="0"/>
          </a:p>
          <a:p>
            <a:r>
              <a:rPr lang="en-US" altLang="ja-JP" dirty="0" err="1"/>
              <a:t>timerinit</a:t>
            </a:r>
            <a:r>
              <a:rPr lang="ja-JP" altLang="en-US" dirty="0"/>
              <a:t>を入れる</a:t>
            </a:r>
            <a:endParaRPr kumimoji="1" lang="ja-JP" altLang="en-US" dirty="0"/>
          </a:p>
        </p:txBody>
      </p:sp>
      <p:pic>
        <p:nvPicPr>
          <p:cNvPr id="14" name="図 13">
            <a:extLst>
              <a:ext uri="{FF2B5EF4-FFF2-40B4-BE49-F238E27FC236}">
                <a16:creationId xmlns:a16="http://schemas.microsoft.com/office/drawing/2014/main" id="{C14B3CEE-D9D7-A638-FC38-95EF79AE3A38}"/>
              </a:ext>
            </a:extLst>
          </p:cNvPr>
          <p:cNvPicPr>
            <a:picLocks noChangeAspect="1"/>
          </p:cNvPicPr>
          <p:nvPr/>
        </p:nvPicPr>
        <p:blipFill>
          <a:blip r:embed="rId3"/>
          <a:stretch>
            <a:fillRect/>
          </a:stretch>
        </p:blipFill>
        <p:spPr>
          <a:xfrm>
            <a:off x="7218176" y="2025597"/>
            <a:ext cx="2740194" cy="2939934"/>
          </a:xfrm>
          <a:prstGeom prst="rect">
            <a:avLst/>
          </a:prstGeom>
        </p:spPr>
      </p:pic>
      <p:sp>
        <p:nvSpPr>
          <p:cNvPr id="17" name="テキスト ボックス 16">
            <a:extLst>
              <a:ext uri="{FF2B5EF4-FFF2-40B4-BE49-F238E27FC236}">
                <a16:creationId xmlns:a16="http://schemas.microsoft.com/office/drawing/2014/main" id="{F825A233-B33D-DE33-8F8B-1AC497E8E0E5}"/>
              </a:ext>
            </a:extLst>
          </p:cNvPr>
          <p:cNvSpPr txBox="1"/>
          <p:nvPr/>
        </p:nvSpPr>
        <p:spPr>
          <a:xfrm>
            <a:off x="88222" y="5169984"/>
            <a:ext cx="10662358" cy="1569660"/>
          </a:xfrm>
          <a:prstGeom prst="rect">
            <a:avLst/>
          </a:prstGeom>
          <a:noFill/>
        </p:spPr>
        <p:txBody>
          <a:bodyPr wrap="square" rtlCol="0">
            <a:spAutoFit/>
          </a:bodyPr>
          <a:lstStyle/>
          <a:p>
            <a:r>
              <a:rPr kumimoji="1" lang="ja-JP" altLang="en-US" sz="1600" dirty="0"/>
              <a:t>テストコード</a:t>
            </a:r>
            <a:endParaRPr kumimoji="1" lang="en-US" altLang="ja-JP" sz="1600" dirty="0"/>
          </a:p>
          <a:p>
            <a:pPr algn="l"/>
            <a:r>
              <a:rPr lang="en-US" altLang="ja-JP" sz="1600" dirty="0">
                <a:solidFill>
                  <a:srgbClr val="3F7F5F"/>
                </a:solidFill>
                <a:latin typeface="Consolas" panose="020B0609020204030204" pitchFamily="49" charset="0"/>
              </a:rPr>
              <a:t>// test timer</a:t>
            </a:r>
          </a:p>
          <a:p>
            <a:pPr algn="l"/>
            <a:r>
              <a:rPr lang="en-US" altLang="ja-JP" sz="1600" dirty="0">
                <a:solidFill>
                  <a:srgbClr val="000000"/>
                </a:solidFill>
                <a:latin typeface="Consolas" panose="020B0609020204030204" pitchFamily="49" charset="0"/>
              </a:rPr>
              <a:t>     </a:t>
            </a:r>
            <a:r>
              <a:rPr lang="en-US" altLang="ja-JP" sz="1600" dirty="0" err="1">
                <a:solidFill>
                  <a:srgbClr val="000000"/>
                </a:solidFill>
                <a:latin typeface="Consolas" panose="020B0609020204030204" pitchFamily="49" charset="0"/>
              </a:rPr>
              <a:t>HAL_GPIO_WritePin</a:t>
            </a:r>
            <a:r>
              <a:rPr lang="en-US" altLang="ja-JP" sz="1600" dirty="0">
                <a:solidFill>
                  <a:srgbClr val="000000"/>
                </a:solidFill>
                <a:latin typeface="Consolas" panose="020B0609020204030204" pitchFamily="49" charset="0"/>
              </a:rPr>
              <a:t>(</a:t>
            </a:r>
            <a:r>
              <a:rPr lang="en-US" altLang="ja-JP" sz="1600" dirty="0" err="1">
                <a:solidFill>
                  <a:srgbClr val="000000"/>
                </a:solidFill>
                <a:latin typeface="Consolas" panose="020B0609020204030204" pitchFamily="49" charset="0"/>
              </a:rPr>
              <a:t>INTERFACELED_GPIO_Port,INTERFACELED_Pin,</a:t>
            </a:r>
            <a:r>
              <a:rPr lang="en-US" altLang="ja-JP" sz="1600" i="1" dirty="0" err="1">
                <a:solidFill>
                  <a:srgbClr val="0000C0"/>
                </a:solidFill>
                <a:latin typeface="Consolas" panose="020B0609020204030204" pitchFamily="49" charset="0"/>
              </a:rPr>
              <a:t>GPIO_PIN_SET</a:t>
            </a:r>
            <a:r>
              <a:rPr lang="en-US" altLang="ja-JP" sz="1600" i="1" dirty="0">
                <a:solidFill>
                  <a:srgbClr val="000000"/>
                </a:solidFill>
                <a:latin typeface="Consolas" panose="020B0609020204030204" pitchFamily="49" charset="0"/>
              </a:rPr>
              <a:t>);</a:t>
            </a:r>
          </a:p>
          <a:p>
            <a:pPr algn="l"/>
            <a:r>
              <a:rPr lang="en-US" altLang="ja-JP" sz="1600" dirty="0">
                <a:solidFill>
                  <a:srgbClr val="000000"/>
                </a:solidFill>
                <a:latin typeface="Consolas" panose="020B0609020204030204" pitchFamily="49" charset="0"/>
              </a:rPr>
              <a:t>     </a:t>
            </a:r>
            <a:r>
              <a:rPr lang="en-US" altLang="ja-JP" sz="1600" dirty="0" err="1">
                <a:solidFill>
                  <a:srgbClr val="000000"/>
                </a:solidFill>
                <a:latin typeface="Consolas" panose="020B0609020204030204" pitchFamily="49" charset="0"/>
              </a:rPr>
              <a:t>wait_ms</a:t>
            </a:r>
            <a:r>
              <a:rPr lang="en-US" altLang="ja-JP" sz="1600" dirty="0">
                <a:solidFill>
                  <a:srgbClr val="000000"/>
                </a:solidFill>
                <a:latin typeface="Consolas" panose="020B0609020204030204" pitchFamily="49" charset="0"/>
              </a:rPr>
              <a:t>(500);</a:t>
            </a:r>
          </a:p>
          <a:p>
            <a:pPr algn="l"/>
            <a:r>
              <a:rPr lang="en-US" altLang="ja-JP" sz="1600" dirty="0">
                <a:solidFill>
                  <a:srgbClr val="000000"/>
                </a:solidFill>
                <a:latin typeface="Consolas" panose="020B0609020204030204" pitchFamily="49" charset="0"/>
              </a:rPr>
              <a:t>     </a:t>
            </a:r>
            <a:r>
              <a:rPr lang="en-US" altLang="ja-JP" sz="1600" dirty="0" err="1">
                <a:solidFill>
                  <a:srgbClr val="000000"/>
                </a:solidFill>
                <a:latin typeface="Consolas" panose="020B0609020204030204" pitchFamily="49" charset="0"/>
              </a:rPr>
              <a:t>HAL_GPIO_WritePin</a:t>
            </a:r>
            <a:r>
              <a:rPr lang="en-US" altLang="ja-JP" sz="1600" dirty="0">
                <a:solidFill>
                  <a:srgbClr val="000000"/>
                </a:solidFill>
                <a:latin typeface="Consolas" panose="020B0609020204030204" pitchFamily="49" charset="0"/>
              </a:rPr>
              <a:t>(</a:t>
            </a:r>
            <a:r>
              <a:rPr lang="en-US" altLang="ja-JP" sz="1600" dirty="0" err="1">
                <a:solidFill>
                  <a:srgbClr val="000000"/>
                </a:solidFill>
                <a:latin typeface="Consolas" panose="020B0609020204030204" pitchFamily="49" charset="0"/>
              </a:rPr>
              <a:t>INTERFACELED_GPIO_Port,INTERFACELED_Pin,</a:t>
            </a:r>
            <a:r>
              <a:rPr lang="en-US" altLang="ja-JP" sz="1600" i="1" dirty="0" err="1">
                <a:solidFill>
                  <a:srgbClr val="0000C0"/>
                </a:solidFill>
                <a:latin typeface="Consolas" panose="020B0609020204030204" pitchFamily="49" charset="0"/>
              </a:rPr>
              <a:t>GPIO_PIN_RESET</a:t>
            </a:r>
            <a:r>
              <a:rPr lang="en-US" altLang="ja-JP" sz="1600" i="1" dirty="0">
                <a:solidFill>
                  <a:srgbClr val="000000"/>
                </a:solidFill>
                <a:latin typeface="Consolas" panose="020B0609020204030204" pitchFamily="49" charset="0"/>
              </a:rPr>
              <a:t>);</a:t>
            </a:r>
          </a:p>
          <a:p>
            <a:pPr algn="l"/>
            <a:r>
              <a:rPr lang="en-US" altLang="ja-JP" sz="1600" dirty="0">
                <a:solidFill>
                  <a:srgbClr val="000000"/>
                </a:solidFill>
                <a:latin typeface="Consolas" panose="020B0609020204030204" pitchFamily="49" charset="0"/>
              </a:rPr>
              <a:t>     </a:t>
            </a:r>
            <a:r>
              <a:rPr lang="en-US" altLang="ja-JP" sz="1600" dirty="0" err="1">
                <a:solidFill>
                  <a:srgbClr val="000000"/>
                </a:solidFill>
                <a:latin typeface="Consolas" panose="020B0609020204030204" pitchFamily="49" charset="0"/>
              </a:rPr>
              <a:t>wait_ms</a:t>
            </a:r>
            <a:r>
              <a:rPr lang="en-US" altLang="ja-JP" sz="1600" dirty="0">
                <a:solidFill>
                  <a:srgbClr val="000000"/>
                </a:solidFill>
                <a:latin typeface="Consolas" panose="020B0609020204030204" pitchFamily="49" charset="0"/>
              </a:rPr>
              <a:t>(500);</a:t>
            </a:r>
            <a:endParaRPr kumimoji="1" lang="ja-JP" altLang="en-US" sz="1600" dirty="0"/>
          </a:p>
        </p:txBody>
      </p:sp>
    </p:spTree>
    <p:extLst>
      <p:ext uri="{BB962C8B-B14F-4D97-AF65-F5344CB8AC3E}">
        <p14:creationId xmlns:p14="http://schemas.microsoft.com/office/powerpoint/2010/main" val="3326311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94B0F7-A7F2-A4A3-EF99-C0B1C74ED89B}"/>
              </a:ext>
            </a:extLst>
          </p:cNvPr>
          <p:cNvSpPr>
            <a:spLocks noGrp="1"/>
          </p:cNvSpPr>
          <p:nvPr>
            <p:ph type="title"/>
          </p:nvPr>
        </p:nvSpPr>
        <p:spPr/>
        <p:txBody>
          <a:bodyPr/>
          <a:lstStyle/>
          <a:p>
            <a:r>
              <a:rPr kumimoji="1" lang="en-US" altLang="ja-JP" dirty="0"/>
              <a:t>TIM</a:t>
            </a:r>
            <a:r>
              <a:rPr kumimoji="1" lang="ja-JP" altLang="en-US" dirty="0"/>
              <a:t>の設定</a:t>
            </a:r>
            <a:r>
              <a:rPr kumimoji="1" lang="en-US" altLang="ja-JP" dirty="0"/>
              <a:t>(PWM)</a:t>
            </a:r>
            <a:endParaRPr kumimoji="1" lang="ja-JP" altLang="en-US" dirty="0"/>
          </a:p>
        </p:txBody>
      </p:sp>
      <p:pic>
        <p:nvPicPr>
          <p:cNvPr id="5" name="コンテンツ プレースホルダー 4">
            <a:extLst>
              <a:ext uri="{FF2B5EF4-FFF2-40B4-BE49-F238E27FC236}">
                <a16:creationId xmlns:a16="http://schemas.microsoft.com/office/drawing/2014/main" id="{33591925-2C8A-9E2B-E9FF-B41277F31A4E}"/>
              </a:ext>
            </a:extLst>
          </p:cNvPr>
          <p:cNvPicPr>
            <a:picLocks noGrp="1" noChangeAspect="1"/>
          </p:cNvPicPr>
          <p:nvPr>
            <p:ph idx="1"/>
          </p:nvPr>
        </p:nvPicPr>
        <p:blipFill>
          <a:blip r:embed="rId2"/>
          <a:stretch>
            <a:fillRect/>
          </a:stretch>
        </p:blipFill>
        <p:spPr>
          <a:xfrm>
            <a:off x="0" y="1253331"/>
            <a:ext cx="5017611" cy="4351338"/>
          </a:xfrm>
        </p:spPr>
      </p:pic>
      <p:sp>
        <p:nvSpPr>
          <p:cNvPr id="6" name="テキスト ボックス 5">
            <a:extLst>
              <a:ext uri="{FF2B5EF4-FFF2-40B4-BE49-F238E27FC236}">
                <a16:creationId xmlns:a16="http://schemas.microsoft.com/office/drawing/2014/main" id="{6A9DE891-8B4B-BCF5-0D8F-7B79C235503F}"/>
              </a:ext>
            </a:extLst>
          </p:cNvPr>
          <p:cNvSpPr txBox="1"/>
          <p:nvPr/>
        </p:nvSpPr>
        <p:spPr>
          <a:xfrm>
            <a:off x="1287624" y="5850294"/>
            <a:ext cx="1642188" cy="646331"/>
          </a:xfrm>
          <a:prstGeom prst="rect">
            <a:avLst/>
          </a:prstGeom>
          <a:noFill/>
        </p:spPr>
        <p:txBody>
          <a:bodyPr wrap="square" rtlCol="0">
            <a:spAutoFit/>
          </a:bodyPr>
          <a:lstStyle/>
          <a:p>
            <a:r>
              <a:rPr kumimoji="1" lang="en-US" altLang="ja-JP" dirty="0"/>
              <a:t>Pin</a:t>
            </a:r>
            <a:r>
              <a:rPr kumimoji="1" lang="ja-JP" altLang="en-US" dirty="0"/>
              <a:t>を</a:t>
            </a:r>
            <a:r>
              <a:rPr kumimoji="1" lang="en-US" altLang="ja-JP" dirty="0"/>
              <a:t>TIM15</a:t>
            </a:r>
            <a:r>
              <a:rPr kumimoji="1" lang="ja-JP" altLang="en-US" dirty="0"/>
              <a:t>に設定</a:t>
            </a:r>
          </a:p>
        </p:txBody>
      </p:sp>
      <p:pic>
        <p:nvPicPr>
          <p:cNvPr id="8" name="図 7">
            <a:extLst>
              <a:ext uri="{FF2B5EF4-FFF2-40B4-BE49-F238E27FC236}">
                <a16:creationId xmlns:a16="http://schemas.microsoft.com/office/drawing/2014/main" id="{721D0709-8468-870E-2F96-321985439D23}"/>
              </a:ext>
            </a:extLst>
          </p:cNvPr>
          <p:cNvPicPr>
            <a:picLocks noChangeAspect="1"/>
          </p:cNvPicPr>
          <p:nvPr/>
        </p:nvPicPr>
        <p:blipFill rotWithShape="1">
          <a:blip r:embed="rId3"/>
          <a:srcRect b="54261"/>
          <a:stretch/>
        </p:blipFill>
        <p:spPr>
          <a:xfrm>
            <a:off x="5855811" y="89106"/>
            <a:ext cx="5380050" cy="1722761"/>
          </a:xfrm>
          <a:prstGeom prst="rect">
            <a:avLst/>
          </a:prstGeom>
        </p:spPr>
      </p:pic>
      <p:sp>
        <p:nvSpPr>
          <p:cNvPr id="9" name="テキスト ボックス 8">
            <a:extLst>
              <a:ext uri="{FF2B5EF4-FFF2-40B4-BE49-F238E27FC236}">
                <a16:creationId xmlns:a16="http://schemas.microsoft.com/office/drawing/2014/main" id="{B41FD2B6-9024-CB84-A96E-B0624A1AD470}"/>
              </a:ext>
            </a:extLst>
          </p:cNvPr>
          <p:cNvSpPr txBox="1"/>
          <p:nvPr/>
        </p:nvSpPr>
        <p:spPr>
          <a:xfrm>
            <a:off x="8235823" y="5103674"/>
            <a:ext cx="4093756" cy="1754326"/>
          </a:xfrm>
          <a:prstGeom prst="rect">
            <a:avLst/>
          </a:prstGeom>
          <a:noFill/>
        </p:spPr>
        <p:txBody>
          <a:bodyPr wrap="square">
            <a:spAutoFit/>
          </a:bodyPr>
          <a:lstStyle/>
          <a:p>
            <a:r>
              <a:rPr kumimoji="1" lang="ja-JP" altLang="en-US" dirty="0"/>
              <a:t>タイマーは</a:t>
            </a:r>
            <a:r>
              <a:rPr kumimoji="1" lang="en-US" altLang="ja-JP" dirty="0"/>
              <a:t>80MHz</a:t>
            </a:r>
            <a:r>
              <a:rPr kumimoji="1" lang="ja-JP" altLang="en-US" dirty="0"/>
              <a:t>で</a:t>
            </a:r>
            <a:endParaRPr kumimoji="1" lang="en-US" altLang="ja-JP" dirty="0"/>
          </a:p>
          <a:p>
            <a:r>
              <a:rPr lang="en-US" altLang="ja-JP" dirty="0" err="1"/>
              <a:t>Prescaler</a:t>
            </a:r>
            <a:r>
              <a:rPr lang="en-US" altLang="ja-JP" dirty="0"/>
              <a:t>=</a:t>
            </a:r>
            <a:r>
              <a:rPr lang="en-US" altLang="ja-JP" dirty="0" err="1"/>
              <a:t>Pr</a:t>
            </a:r>
            <a:r>
              <a:rPr lang="en-US" altLang="ja-JP" dirty="0"/>
              <a:t>=80</a:t>
            </a:r>
          </a:p>
          <a:p>
            <a:r>
              <a:rPr kumimoji="1" lang="en-US" altLang="ja-JP" dirty="0"/>
              <a:t>Count=10000</a:t>
            </a:r>
            <a:r>
              <a:rPr kumimoji="1" lang="ja-JP" altLang="en-US" dirty="0"/>
              <a:t>回</a:t>
            </a:r>
            <a:endParaRPr kumimoji="1" lang="en-US" altLang="ja-JP" dirty="0"/>
          </a:p>
          <a:p>
            <a:r>
              <a:rPr kumimoji="1" lang="en-US" altLang="ja-JP" dirty="0"/>
              <a:t>80MHz/80=1M</a:t>
            </a:r>
            <a:r>
              <a:rPr lang="en-US" altLang="ja-JP" dirty="0"/>
              <a:t>Hz</a:t>
            </a:r>
            <a:r>
              <a:rPr lang="ja-JP" altLang="en-US" dirty="0"/>
              <a:t>で</a:t>
            </a:r>
            <a:r>
              <a:rPr lang="en-US" altLang="ja-JP" dirty="0"/>
              <a:t>1</a:t>
            </a:r>
            <a:r>
              <a:rPr lang="ja-JP" altLang="en-US" dirty="0"/>
              <a:t>カウント</a:t>
            </a:r>
            <a:endParaRPr lang="en-US" altLang="ja-JP" dirty="0"/>
          </a:p>
          <a:p>
            <a:r>
              <a:rPr kumimoji="1" lang="en-US" altLang="ja-JP" dirty="0"/>
              <a:t>1M</a:t>
            </a:r>
            <a:r>
              <a:rPr lang="en-US" altLang="ja-JP" dirty="0"/>
              <a:t>Hz/5000=0.2KHz</a:t>
            </a:r>
            <a:r>
              <a:rPr lang="ja-JP" altLang="en-US" dirty="0"/>
              <a:t>で</a:t>
            </a:r>
            <a:r>
              <a:rPr lang="en-US" altLang="ja-JP" dirty="0"/>
              <a:t>1</a:t>
            </a:r>
            <a:r>
              <a:rPr lang="ja-JP" altLang="en-US" dirty="0"/>
              <a:t>パルス</a:t>
            </a:r>
            <a:endParaRPr lang="en-US" altLang="ja-JP" dirty="0"/>
          </a:p>
          <a:p>
            <a:r>
              <a:rPr lang="en-US" altLang="ja-JP" dirty="0"/>
              <a:t>Pulse</a:t>
            </a:r>
            <a:r>
              <a:rPr lang="ja-JP" altLang="en-US" dirty="0"/>
              <a:t>で</a:t>
            </a:r>
            <a:r>
              <a:rPr lang="en-US" altLang="ja-JP" dirty="0"/>
              <a:t>10000</a:t>
            </a:r>
            <a:r>
              <a:rPr lang="ja-JP" altLang="en-US" dirty="0"/>
              <a:t>回中どれだけ</a:t>
            </a:r>
            <a:r>
              <a:rPr lang="en-US" altLang="ja-JP" dirty="0"/>
              <a:t>on</a:t>
            </a:r>
            <a:r>
              <a:rPr lang="ja-JP" altLang="en-US" dirty="0"/>
              <a:t>か</a:t>
            </a:r>
            <a:endParaRPr lang="en-US" altLang="ja-JP" dirty="0"/>
          </a:p>
        </p:txBody>
      </p:sp>
      <p:sp>
        <p:nvSpPr>
          <p:cNvPr id="10" name="テキスト ボックス 9">
            <a:extLst>
              <a:ext uri="{FF2B5EF4-FFF2-40B4-BE49-F238E27FC236}">
                <a16:creationId xmlns:a16="http://schemas.microsoft.com/office/drawing/2014/main" id="{DF33CEE0-6DBD-51B1-DD9D-6B2DC0AFA0B3}"/>
              </a:ext>
            </a:extLst>
          </p:cNvPr>
          <p:cNvSpPr txBox="1"/>
          <p:nvPr/>
        </p:nvSpPr>
        <p:spPr>
          <a:xfrm>
            <a:off x="4722987" y="5657671"/>
            <a:ext cx="3646571" cy="646331"/>
          </a:xfrm>
          <a:prstGeom prst="rect">
            <a:avLst/>
          </a:prstGeom>
          <a:noFill/>
        </p:spPr>
        <p:txBody>
          <a:bodyPr wrap="square">
            <a:spAutoFit/>
          </a:bodyPr>
          <a:lstStyle/>
          <a:p>
            <a:r>
              <a:rPr lang="en-US" altLang="ja-JP" dirty="0"/>
              <a:t>Timer</a:t>
            </a:r>
            <a:r>
              <a:rPr lang="ja-JP" altLang="en-US" dirty="0"/>
              <a:t>→</a:t>
            </a:r>
            <a:r>
              <a:rPr lang="en-US" altLang="ja-JP" dirty="0"/>
              <a:t>TIM15</a:t>
            </a:r>
            <a:r>
              <a:rPr lang="ja-JP" altLang="en-US" dirty="0"/>
              <a:t>の</a:t>
            </a:r>
            <a:r>
              <a:rPr lang="en-US" altLang="ja-JP" dirty="0"/>
              <a:t>CH2</a:t>
            </a:r>
            <a:r>
              <a:rPr lang="ja-JP" altLang="en-US" dirty="0"/>
              <a:t>を</a:t>
            </a:r>
            <a:r>
              <a:rPr lang="en-US" altLang="ja-JP" dirty="0"/>
              <a:t>PWM Generation </a:t>
            </a:r>
            <a:r>
              <a:rPr lang="ja-JP" altLang="en-US" dirty="0"/>
              <a:t>にする</a:t>
            </a:r>
            <a:endParaRPr lang="en-US" altLang="ja-JP" dirty="0"/>
          </a:p>
        </p:txBody>
      </p:sp>
      <p:pic>
        <p:nvPicPr>
          <p:cNvPr id="4" name="図 3">
            <a:extLst>
              <a:ext uri="{FF2B5EF4-FFF2-40B4-BE49-F238E27FC236}">
                <a16:creationId xmlns:a16="http://schemas.microsoft.com/office/drawing/2014/main" id="{6279CFBB-FFB2-2308-D0A6-AE6C394F1385}"/>
              </a:ext>
            </a:extLst>
          </p:cNvPr>
          <p:cNvPicPr>
            <a:picLocks noChangeAspect="1"/>
          </p:cNvPicPr>
          <p:nvPr/>
        </p:nvPicPr>
        <p:blipFill>
          <a:blip r:embed="rId4"/>
          <a:stretch>
            <a:fillRect/>
          </a:stretch>
        </p:blipFill>
        <p:spPr>
          <a:xfrm>
            <a:off x="7905732" y="1659176"/>
            <a:ext cx="3051431" cy="2352376"/>
          </a:xfrm>
          <a:prstGeom prst="rect">
            <a:avLst/>
          </a:prstGeom>
        </p:spPr>
      </p:pic>
      <p:pic>
        <p:nvPicPr>
          <p:cNvPr id="11" name="図 10">
            <a:extLst>
              <a:ext uri="{FF2B5EF4-FFF2-40B4-BE49-F238E27FC236}">
                <a16:creationId xmlns:a16="http://schemas.microsoft.com/office/drawing/2014/main" id="{789DA3FF-1473-4AA6-8913-6EE8A82C1D80}"/>
              </a:ext>
            </a:extLst>
          </p:cNvPr>
          <p:cNvPicPr>
            <a:picLocks noChangeAspect="1"/>
          </p:cNvPicPr>
          <p:nvPr/>
        </p:nvPicPr>
        <p:blipFill>
          <a:blip r:embed="rId5"/>
          <a:stretch>
            <a:fillRect/>
          </a:stretch>
        </p:blipFill>
        <p:spPr>
          <a:xfrm>
            <a:off x="7905732" y="4212112"/>
            <a:ext cx="3309768" cy="891561"/>
          </a:xfrm>
          <a:prstGeom prst="rect">
            <a:avLst/>
          </a:prstGeom>
        </p:spPr>
      </p:pic>
    </p:spTree>
    <p:extLst>
      <p:ext uri="{BB962C8B-B14F-4D97-AF65-F5344CB8AC3E}">
        <p14:creationId xmlns:p14="http://schemas.microsoft.com/office/powerpoint/2010/main" val="1592985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3EA96D-BD2D-2385-5B15-C4A7A3631F5E}"/>
              </a:ext>
            </a:extLst>
          </p:cNvPr>
          <p:cNvSpPr>
            <a:spLocks noGrp="1"/>
          </p:cNvSpPr>
          <p:nvPr>
            <p:ph type="title"/>
          </p:nvPr>
        </p:nvSpPr>
        <p:spPr/>
        <p:txBody>
          <a:bodyPr/>
          <a:lstStyle/>
          <a:p>
            <a:r>
              <a:rPr kumimoji="1" lang="en-US" altLang="ja-JP" dirty="0"/>
              <a:t>PWM</a:t>
            </a:r>
            <a:r>
              <a:rPr kumimoji="1" lang="ja-JP" altLang="en-US" dirty="0"/>
              <a:t>の詳細</a:t>
            </a:r>
          </a:p>
        </p:txBody>
      </p:sp>
      <p:sp>
        <p:nvSpPr>
          <p:cNvPr id="3" name="コンテンツ プレースホルダー 2">
            <a:extLst>
              <a:ext uri="{FF2B5EF4-FFF2-40B4-BE49-F238E27FC236}">
                <a16:creationId xmlns:a16="http://schemas.microsoft.com/office/drawing/2014/main" id="{58C623E4-4A70-1C55-F81E-3C20F707E7FD}"/>
              </a:ext>
            </a:extLst>
          </p:cNvPr>
          <p:cNvSpPr>
            <a:spLocks noGrp="1"/>
          </p:cNvSpPr>
          <p:nvPr>
            <p:ph idx="1"/>
          </p:nvPr>
        </p:nvSpPr>
        <p:spPr/>
        <p:txBody>
          <a:bodyPr/>
          <a:lstStyle/>
          <a:p>
            <a:r>
              <a:rPr lang="en-US" altLang="ja-JP" dirty="0"/>
              <a:t>Count</a:t>
            </a:r>
            <a:r>
              <a:rPr lang="ja-JP" altLang="en-US" dirty="0"/>
              <a:t>が</a:t>
            </a:r>
            <a:r>
              <a:rPr lang="en-US" altLang="ja-JP" dirty="0"/>
              <a:t>1</a:t>
            </a:r>
            <a:r>
              <a:rPr lang="ja-JP" altLang="en-US" dirty="0"/>
              <a:t>サイクルの数</a:t>
            </a:r>
            <a:r>
              <a:rPr lang="en-US" altLang="ja-JP" dirty="0"/>
              <a:t>=</a:t>
            </a:r>
            <a:r>
              <a:rPr lang="ja-JP" altLang="en-US" dirty="0"/>
              <a:t>周波数</a:t>
            </a:r>
            <a:endParaRPr lang="en-US" altLang="ja-JP" dirty="0"/>
          </a:p>
          <a:p>
            <a:r>
              <a:rPr kumimoji="1" lang="en-US" altLang="ja-JP" dirty="0"/>
              <a:t>Pulse</a:t>
            </a:r>
            <a:r>
              <a:rPr kumimoji="1" lang="ja-JP" altLang="en-US" dirty="0"/>
              <a:t>が</a:t>
            </a:r>
            <a:r>
              <a:rPr kumimoji="1" lang="en-US" altLang="ja-JP" dirty="0"/>
              <a:t>pin</a:t>
            </a:r>
            <a:r>
              <a:rPr kumimoji="1" lang="ja-JP" altLang="en-US" dirty="0"/>
              <a:t>が</a:t>
            </a:r>
            <a:r>
              <a:rPr kumimoji="1" lang="en-US" altLang="ja-JP" dirty="0"/>
              <a:t>1</a:t>
            </a:r>
            <a:r>
              <a:rPr kumimoji="1" lang="ja-JP" altLang="en-US" dirty="0"/>
              <a:t>となっている数</a:t>
            </a:r>
            <a:r>
              <a:rPr kumimoji="1" lang="en-US" altLang="ja-JP" dirty="0"/>
              <a:t>=</a:t>
            </a:r>
            <a:r>
              <a:rPr kumimoji="1" lang="ja-JP" altLang="en-US" dirty="0"/>
              <a:t>音の大きさ</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10975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90D200-EE20-4626-7565-0F9FF0D09D9E}"/>
              </a:ext>
            </a:extLst>
          </p:cNvPr>
          <p:cNvSpPr>
            <a:spLocks noGrp="1"/>
          </p:cNvSpPr>
          <p:nvPr>
            <p:ph type="title"/>
          </p:nvPr>
        </p:nvSpPr>
        <p:spPr/>
        <p:txBody>
          <a:bodyPr/>
          <a:lstStyle/>
          <a:p>
            <a:r>
              <a:rPr kumimoji="1" lang="ja-JP" altLang="en-US" dirty="0"/>
              <a:t>ワークスペースの設定</a:t>
            </a:r>
          </a:p>
        </p:txBody>
      </p:sp>
      <p:sp>
        <p:nvSpPr>
          <p:cNvPr id="3" name="コンテンツ プレースホルダー 2">
            <a:extLst>
              <a:ext uri="{FF2B5EF4-FFF2-40B4-BE49-F238E27FC236}">
                <a16:creationId xmlns:a16="http://schemas.microsoft.com/office/drawing/2014/main" id="{C1C03CC6-C993-7EF4-CDB1-264AD5324281}"/>
              </a:ext>
            </a:extLst>
          </p:cNvPr>
          <p:cNvSpPr>
            <a:spLocks noGrp="1"/>
          </p:cNvSpPr>
          <p:nvPr>
            <p:ph idx="1"/>
          </p:nvPr>
        </p:nvSpPr>
        <p:spPr>
          <a:xfrm>
            <a:off x="754310" y="1448120"/>
            <a:ext cx="10515600" cy="2419204"/>
          </a:xfrm>
        </p:spPr>
        <p:txBody>
          <a:bodyPr/>
          <a:lstStyle/>
          <a:p>
            <a:r>
              <a:rPr lang="ja-JP" altLang="en-US" dirty="0"/>
              <a:t>ここはプロジェクトを入れる箱のようなものです。</a:t>
            </a:r>
            <a:endParaRPr kumimoji="1" lang="en-US" altLang="ja-JP" dirty="0"/>
          </a:p>
          <a:p>
            <a:r>
              <a:rPr lang="ja-JP" altLang="en-US" dirty="0"/>
              <a:t>基本的にワークスペースは</a:t>
            </a:r>
            <a:r>
              <a:rPr lang="en-US" altLang="ja-JP" dirty="0"/>
              <a:t>1</a:t>
            </a:r>
            <a:r>
              <a:rPr lang="ja-JP" altLang="en-US" dirty="0"/>
              <a:t>つでプロジェクトを複数作るイメージ。</a:t>
            </a:r>
            <a:endParaRPr lang="en-US" altLang="ja-JP" dirty="0"/>
          </a:p>
          <a:p>
            <a:r>
              <a:rPr kumimoji="1" lang="ja-JP" altLang="en-US" dirty="0"/>
              <a:t>ワークスペースごとに画面のレイアウトや表示が変更できます</a:t>
            </a:r>
            <a:endParaRPr kumimoji="1" lang="en-US" altLang="ja-JP" dirty="0"/>
          </a:p>
        </p:txBody>
      </p:sp>
      <p:pic>
        <p:nvPicPr>
          <p:cNvPr id="7" name="図 6">
            <a:extLst>
              <a:ext uri="{FF2B5EF4-FFF2-40B4-BE49-F238E27FC236}">
                <a16:creationId xmlns:a16="http://schemas.microsoft.com/office/drawing/2014/main" id="{71F17627-67F1-303B-260D-09CBB0D68579}"/>
              </a:ext>
            </a:extLst>
          </p:cNvPr>
          <p:cNvPicPr>
            <a:picLocks noChangeAspect="1"/>
          </p:cNvPicPr>
          <p:nvPr/>
        </p:nvPicPr>
        <p:blipFill>
          <a:blip r:embed="rId2"/>
          <a:stretch>
            <a:fillRect/>
          </a:stretch>
        </p:blipFill>
        <p:spPr>
          <a:xfrm>
            <a:off x="530364" y="3867324"/>
            <a:ext cx="4610803" cy="2079382"/>
          </a:xfrm>
          <a:prstGeom prst="rect">
            <a:avLst/>
          </a:prstGeom>
        </p:spPr>
      </p:pic>
      <p:sp>
        <p:nvSpPr>
          <p:cNvPr id="8" name="テキスト ボックス 7">
            <a:extLst>
              <a:ext uri="{FF2B5EF4-FFF2-40B4-BE49-F238E27FC236}">
                <a16:creationId xmlns:a16="http://schemas.microsoft.com/office/drawing/2014/main" id="{3ADF1C08-37CC-A6F4-93D0-A2B23A13A402}"/>
              </a:ext>
            </a:extLst>
          </p:cNvPr>
          <p:cNvSpPr txBox="1"/>
          <p:nvPr/>
        </p:nvSpPr>
        <p:spPr>
          <a:xfrm>
            <a:off x="6012110" y="4445350"/>
            <a:ext cx="4610803" cy="923330"/>
          </a:xfrm>
          <a:prstGeom prst="rect">
            <a:avLst/>
          </a:prstGeom>
          <a:noFill/>
        </p:spPr>
        <p:txBody>
          <a:bodyPr wrap="square" rtlCol="0">
            <a:spAutoFit/>
          </a:bodyPr>
          <a:lstStyle/>
          <a:p>
            <a:r>
              <a:rPr kumimoji="1" lang="ja-JP" altLang="en-US" dirty="0"/>
              <a:t>好きな場所</a:t>
            </a:r>
            <a:r>
              <a:rPr kumimoji="1" lang="en-US" altLang="ja-JP" dirty="0"/>
              <a:t>(</a:t>
            </a:r>
            <a:r>
              <a:rPr kumimoji="1" lang="ja-JP" altLang="en-US" dirty="0"/>
              <a:t>自分がわかるところ</a:t>
            </a:r>
            <a:r>
              <a:rPr kumimoji="1" lang="en-US" altLang="ja-JP" dirty="0"/>
              <a:t>)</a:t>
            </a:r>
            <a:r>
              <a:rPr kumimoji="1" lang="ja-JP" altLang="en-US" dirty="0"/>
              <a:t>に</a:t>
            </a:r>
            <a:endParaRPr kumimoji="1" lang="en-US" altLang="ja-JP" dirty="0"/>
          </a:p>
          <a:p>
            <a:r>
              <a:rPr kumimoji="1" lang="ja-JP" altLang="en-US" dirty="0"/>
              <a:t>フォルダを作って</a:t>
            </a:r>
            <a:r>
              <a:rPr kumimoji="1" lang="en-US" altLang="ja-JP" dirty="0"/>
              <a:t>Browse</a:t>
            </a:r>
            <a:r>
              <a:rPr kumimoji="1" lang="ja-JP" altLang="en-US" dirty="0"/>
              <a:t>で選びましょう</a:t>
            </a:r>
            <a:endParaRPr kumimoji="1" lang="en-US" altLang="ja-JP" dirty="0"/>
          </a:p>
          <a:p>
            <a:endParaRPr lang="en-US" altLang="ja-JP" dirty="0"/>
          </a:p>
        </p:txBody>
      </p:sp>
    </p:spTree>
    <p:extLst>
      <p:ext uri="{BB962C8B-B14F-4D97-AF65-F5344CB8AC3E}">
        <p14:creationId xmlns:p14="http://schemas.microsoft.com/office/powerpoint/2010/main" val="353473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2E2D5-63D2-6068-4317-8E67B49C16E9}"/>
              </a:ext>
            </a:extLst>
          </p:cNvPr>
          <p:cNvSpPr>
            <a:spLocks noGrp="1"/>
          </p:cNvSpPr>
          <p:nvPr>
            <p:ph type="title"/>
          </p:nvPr>
        </p:nvSpPr>
        <p:spPr/>
        <p:txBody>
          <a:bodyPr/>
          <a:lstStyle/>
          <a:p>
            <a:r>
              <a:rPr kumimoji="1" lang="ja-JP" altLang="en-US" dirty="0"/>
              <a:t>テストコード</a:t>
            </a:r>
          </a:p>
        </p:txBody>
      </p:sp>
      <p:sp>
        <p:nvSpPr>
          <p:cNvPr id="5" name="テキスト ボックス 4">
            <a:extLst>
              <a:ext uri="{FF2B5EF4-FFF2-40B4-BE49-F238E27FC236}">
                <a16:creationId xmlns:a16="http://schemas.microsoft.com/office/drawing/2014/main" id="{CB942CD4-0CC0-A340-59CF-E5A46B3395AE}"/>
              </a:ext>
            </a:extLst>
          </p:cNvPr>
          <p:cNvSpPr txBox="1"/>
          <p:nvPr/>
        </p:nvSpPr>
        <p:spPr>
          <a:xfrm>
            <a:off x="706772" y="1967029"/>
            <a:ext cx="6094602" cy="646331"/>
          </a:xfrm>
          <a:prstGeom prst="rect">
            <a:avLst/>
          </a:prstGeom>
          <a:noFill/>
        </p:spPr>
        <p:txBody>
          <a:bodyPr wrap="square">
            <a:spAutoFit/>
          </a:bodyPr>
          <a:lstStyle/>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HAL_TIM_Base_Start_IT</a:t>
            </a:r>
            <a:r>
              <a:rPr lang="en-US" altLang="ja-JP" sz="1800" dirty="0">
                <a:solidFill>
                  <a:srgbClr val="000000"/>
                </a:solidFill>
                <a:latin typeface="Consolas" panose="020B0609020204030204" pitchFamily="49" charset="0"/>
              </a:rPr>
              <a:t>(&amp;htim15);</a:t>
            </a:r>
            <a:r>
              <a:rPr lang="en-US" altLang="ja-JP" sz="1800" dirty="0">
                <a:solidFill>
                  <a:srgbClr val="3F7F5F"/>
                </a:solidFill>
                <a:latin typeface="Consolas" panose="020B0609020204030204" pitchFamily="49" charset="0"/>
              </a:rPr>
              <a:t>//speaker</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HAL_TIM_PWM_MspInit</a:t>
            </a:r>
            <a:r>
              <a:rPr lang="en-US" altLang="ja-JP" sz="1800" dirty="0">
                <a:solidFill>
                  <a:srgbClr val="000000"/>
                </a:solidFill>
                <a:latin typeface="Consolas" panose="020B0609020204030204" pitchFamily="49" charset="0"/>
              </a:rPr>
              <a:t>(&amp;htim15);</a:t>
            </a:r>
            <a:r>
              <a:rPr lang="en-US" altLang="ja-JP" sz="1800" dirty="0">
                <a:solidFill>
                  <a:srgbClr val="3F7F5F"/>
                </a:solidFill>
                <a:latin typeface="Consolas" panose="020B0609020204030204" pitchFamily="49" charset="0"/>
              </a:rPr>
              <a:t>//speaker</a:t>
            </a:r>
            <a:endParaRPr lang="ja-JP" altLang="en-US" dirty="0"/>
          </a:p>
        </p:txBody>
      </p:sp>
      <p:sp>
        <p:nvSpPr>
          <p:cNvPr id="6" name="テキスト ボックス 5">
            <a:extLst>
              <a:ext uri="{FF2B5EF4-FFF2-40B4-BE49-F238E27FC236}">
                <a16:creationId xmlns:a16="http://schemas.microsoft.com/office/drawing/2014/main" id="{E61B61C4-6B85-6064-7661-67E522CEFAE3}"/>
              </a:ext>
            </a:extLst>
          </p:cNvPr>
          <p:cNvSpPr txBox="1"/>
          <p:nvPr/>
        </p:nvSpPr>
        <p:spPr>
          <a:xfrm>
            <a:off x="997590" y="1644193"/>
            <a:ext cx="3012347" cy="369332"/>
          </a:xfrm>
          <a:prstGeom prst="rect">
            <a:avLst/>
          </a:prstGeom>
          <a:noFill/>
        </p:spPr>
        <p:txBody>
          <a:bodyPr wrap="square" rtlCol="0">
            <a:spAutoFit/>
          </a:bodyPr>
          <a:lstStyle/>
          <a:p>
            <a:r>
              <a:rPr kumimoji="1" lang="en-US" altLang="ja-JP" dirty="0"/>
              <a:t>While</a:t>
            </a:r>
            <a:r>
              <a:rPr kumimoji="1" lang="ja-JP" altLang="en-US" dirty="0"/>
              <a:t>の上で初期化</a:t>
            </a:r>
          </a:p>
        </p:txBody>
      </p:sp>
      <p:sp>
        <p:nvSpPr>
          <p:cNvPr id="8" name="テキスト ボックス 7">
            <a:extLst>
              <a:ext uri="{FF2B5EF4-FFF2-40B4-BE49-F238E27FC236}">
                <a16:creationId xmlns:a16="http://schemas.microsoft.com/office/drawing/2014/main" id="{7F938D05-DC90-8ED1-0612-255CF2DAF3E2}"/>
              </a:ext>
            </a:extLst>
          </p:cNvPr>
          <p:cNvSpPr txBox="1"/>
          <p:nvPr/>
        </p:nvSpPr>
        <p:spPr>
          <a:xfrm>
            <a:off x="597715" y="3630553"/>
            <a:ext cx="9552964" cy="2862322"/>
          </a:xfrm>
          <a:prstGeom prst="rect">
            <a:avLst/>
          </a:prstGeom>
          <a:noFill/>
        </p:spPr>
        <p:txBody>
          <a:bodyPr wrap="square">
            <a:spAutoFit/>
          </a:bodyPr>
          <a:lstStyle/>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 (</a:t>
            </a:r>
            <a:r>
              <a:rPr lang="en-US" altLang="ja-JP" sz="1800" b="1" dirty="0" err="1">
                <a:solidFill>
                  <a:srgbClr val="000000"/>
                </a:solidFill>
                <a:latin typeface="Consolas" panose="020B0609020204030204" pitchFamily="49" charset="0"/>
              </a:rPr>
              <a:t>HAL_GPIO_ReadPin</a:t>
            </a:r>
            <a:r>
              <a:rPr lang="en-US" altLang="ja-JP" sz="1800" b="1" dirty="0">
                <a:solidFill>
                  <a:srgbClr val="000000"/>
                </a:solidFill>
                <a:latin typeface="Consolas" panose="020B0609020204030204" pitchFamily="49" charset="0"/>
              </a:rPr>
              <a:t>(SWITCH_1_GPIO_Port,SWITCH_1_Pin)==0){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HAL_TIM_PWM_Start</a:t>
            </a:r>
            <a:r>
              <a:rPr lang="en-US" altLang="ja-JP" sz="1800" dirty="0">
                <a:solidFill>
                  <a:srgbClr val="000000"/>
                </a:solidFill>
                <a:latin typeface="Consolas" panose="020B0609020204030204" pitchFamily="49" charset="0"/>
              </a:rPr>
              <a:t>(&amp;htim15, TIM_CHANNEL_2);</a:t>
            </a:r>
          </a:p>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while</a:t>
            </a:r>
            <a:r>
              <a:rPr lang="en-US" altLang="ja-JP" sz="1800" b="1" dirty="0">
                <a:solidFill>
                  <a:srgbClr val="000000"/>
                </a:solidFill>
                <a:latin typeface="Consolas" panose="020B0609020204030204" pitchFamily="49" charset="0"/>
              </a:rPr>
              <a:t>(</a:t>
            </a:r>
            <a:r>
              <a:rPr lang="en-US" altLang="ja-JP" sz="1800" b="1" dirty="0" err="1">
                <a:solidFill>
                  <a:srgbClr val="000000"/>
                </a:solidFill>
                <a:latin typeface="Consolas" panose="020B0609020204030204" pitchFamily="49" charset="0"/>
              </a:rPr>
              <a:t>HAL_GPIO_ReadPin</a:t>
            </a:r>
            <a:r>
              <a:rPr lang="en-US" altLang="ja-JP" sz="1800" b="1" dirty="0">
                <a:solidFill>
                  <a:srgbClr val="000000"/>
                </a:solidFill>
                <a:latin typeface="Consolas" panose="020B0609020204030204" pitchFamily="49" charset="0"/>
              </a:rPr>
              <a:t>(SWITCH_1_GPIO_Port,SWITCH_1_Pin)==1){</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HAL_TIM_PWM_Stop</a:t>
            </a:r>
            <a:r>
              <a:rPr lang="en-US" altLang="ja-JP" sz="1800" dirty="0">
                <a:solidFill>
                  <a:srgbClr val="000000"/>
                </a:solidFill>
                <a:latin typeface="Consolas" panose="020B0609020204030204" pitchFamily="49" charset="0"/>
              </a:rPr>
              <a:t>(&amp;htim15, TIM_CHANNEL_2);</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lang="ja-JP" altLang="en-US" dirty="0"/>
          </a:p>
        </p:txBody>
      </p:sp>
    </p:spTree>
    <p:extLst>
      <p:ext uri="{BB962C8B-B14F-4D97-AF65-F5344CB8AC3E}">
        <p14:creationId xmlns:p14="http://schemas.microsoft.com/office/powerpoint/2010/main" val="1907879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0B91C-1181-F9EC-BAFA-77BB6082428F}"/>
              </a:ext>
            </a:extLst>
          </p:cNvPr>
          <p:cNvSpPr>
            <a:spLocks noGrp="1"/>
          </p:cNvSpPr>
          <p:nvPr>
            <p:ph type="title"/>
          </p:nvPr>
        </p:nvSpPr>
        <p:spPr/>
        <p:txBody>
          <a:bodyPr/>
          <a:lstStyle/>
          <a:p>
            <a:r>
              <a:rPr kumimoji="1" lang="en-US" altLang="ja-JP" dirty="0"/>
              <a:t>I2C</a:t>
            </a:r>
            <a:r>
              <a:rPr kumimoji="1" lang="ja-JP" altLang="en-US" dirty="0"/>
              <a:t>の設定</a:t>
            </a:r>
          </a:p>
        </p:txBody>
      </p:sp>
      <p:pic>
        <p:nvPicPr>
          <p:cNvPr id="5" name="コンテンツ プレースホルダー 4">
            <a:extLst>
              <a:ext uri="{FF2B5EF4-FFF2-40B4-BE49-F238E27FC236}">
                <a16:creationId xmlns:a16="http://schemas.microsoft.com/office/drawing/2014/main" id="{C6F923DB-2F2F-AB5C-86DC-950C62446746}"/>
              </a:ext>
            </a:extLst>
          </p:cNvPr>
          <p:cNvPicPr>
            <a:picLocks noGrp="1" noChangeAspect="1"/>
          </p:cNvPicPr>
          <p:nvPr>
            <p:ph idx="1"/>
          </p:nvPr>
        </p:nvPicPr>
        <p:blipFill>
          <a:blip r:embed="rId2"/>
          <a:stretch>
            <a:fillRect/>
          </a:stretch>
        </p:blipFill>
        <p:spPr>
          <a:xfrm>
            <a:off x="152083" y="1347452"/>
            <a:ext cx="4975303" cy="4351338"/>
          </a:xfrm>
        </p:spPr>
      </p:pic>
      <p:sp>
        <p:nvSpPr>
          <p:cNvPr id="7" name="テキスト ボックス 6">
            <a:extLst>
              <a:ext uri="{FF2B5EF4-FFF2-40B4-BE49-F238E27FC236}">
                <a16:creationId xmlns:a16="http://schemas.microsoft.com/office/drawing/2014/main" id="{F3FE82D3-5522-368A-D055-C4C942797BC9}"/>
              </a:ext>
            </a:extLst>
          </p:cNvPr>
          <p:cNvSpPr txBox="1"/>
          <p:nvPr/>
        </p:nvSpPr>
        <p:spPr>
          <a:xfrm>
            <a:off x="152083" y="5698790"/>
            <a:ext cx="3276521" cy="369332"/>
          </a:xfrm>
          <a:prstGeom prst="rect">
            <a:avLst/>
          </a:prstGeom>
          <a:noFill/>
        </p:spPr>
        <p:txBody>
          <a:bodyPr wrap="square">
            <a:spAutoFit/>
          </a:bodyPr>
          <a:lstStyle/>
          <a:p>
            <a:r>
              <a:rPr kumimoji="1" lang="en-US" altLang="ja-JP" dirty="0"/>
              <a:t>Pin</a:t>
            </a:r>
            <a:r>
              <a:rPr kumimoji="1" lang="ja-JP" altLang="en-US" dirty="0"/>
              <a:t>を</a:t>
            </a:r>
            <a:r>
              <a:rPr kumimoji="1" lang="en-US" altLang="ja-JP" dirty="0"/>
              <a:t>i2c</a:t>
            </a:r>
            <a:r>
              <a:rPr kumimoji="1" lang="ja-JP" altLang="en-US" dirty="0"/>
              <a:t>の</a:t>
            </a:r>
            <a:r>
              <a:rPr kumimoji="1" lang="en-US" altLang="ja-JP" dirty="0"/>
              <a:t>SDA</a:t>
            </a:r>
            <a:r>
              <a:rPr kumimoji="1" lang="ja-JP" altLang="en-US" dirty="0"/>
              <a:t>と</a:t>
            </a:r>
            <a:r>
              <a:rPr kumimoji="1" lang="en-US" altLang="ja-JP" dirty="0"/>
              <a:t>SCL</a:t>
            </a:r>
            <a:r>
              <a:rPr kumimoji="1" lang="ja-JP" altLang="en-US" dirty="0"/>
              <a:t>に設定</a:t>
            </a:r>
          </a:p>
        </p:txBody>
      </p:sp>
      <p:pic>
        <p:nvPicPr>
          <p:cNvPr id="9" name="図 8">
            <a:extLst>
              <a:ext uri="{FF2B5EF4-FFF2-40B4-BE49-F238E27FC236}">
                <a16:creationId xmlns:a16="http://schemas.microsoft.com/office/drawing/2014/main" id="{1A5362C8-17E9-707D-8EFF-E30645FCDD9D}"/>
              </a:ext>
            </a:extLst>
          </p:cNvPr>
          <p:cNvPicPr>
            <a:picLocks noChangeAspect="1"/>
          </p:cNvPicPr>
          <p:nvPr/>
        </p:nvPicPr>
        <p:blipFill>
          <a:blip r:embed="rId3"/>
          <a:stretch>
            <a:fillRect/>
          </a:stretch>
        </p:blipFill>
        <p:spPr>
          <a:xfrm>
            <a:off x="5740720" y="365125"/>
            <a:ext cx="6038172" cy="4052006"/>
          </a:xfrm>
          <a:prstGeom prst="rect">
            <a:avLst/>
          </a:prstGeom>
        </p:spPr>
      </p:pic>
      <p:sp>
        <p:nvSpPr>
          <p:cNvPr id="10" name="テキスト ボックス 9">
            <a:extLst>
              <a:ext uri="{FF2B5EF4-FFF2-40B4-BE49-F238E27FC236}">
                <a16:creationId xmlns:a16="http://schemas.microsoft.com/office/drawing/2014/main" id="{BF0F74CE-7F5F-6E85-B6E3-2396EEFB5FA3}"/>
              </a:ext>
            </a:extLst>
          </p:cNvPr>
          <p:cNvSpPr txBox="1"/>
          <p:nvPr/>
        </p:nvSpPr>
        <p:spPr>
          <a:xfrm>
            <a:off x="7323574" y="4944607"/>
            <a:ext cx="3646571" cy="369332"/>
          </a:xfrm>
          <a:prstGeom prst="rect">
            <a:avLst/>
          </a:prstGeom>
          <a:noFill/>
        </p:spPr>
        <p:txBody>
          <a:bodyPr wrap="square">
            <a:spAutoFit/>
          </a:bodyPr>
          <a:lstStyle/>
          <a:p>
            <a:r>
              <a:rPr lang="en-US" altLang="ja-JP" dirty="0"/>
              <a:t>Connectivity</a:t>
            </a:r>
            <a:r>
              <a:rPr lang="ja-JP" altLang="en-US" dirty="0"/>
              <a:t>→</a:t>
            </a:r>
            <a:r>
              <a:rPr lang="en-US" altLang="ja-JP" dirty="0"/>
              <a:t>I2C1</a:t>
            </a:r>
            <a:r>
              <a:rPr lang="ja-JP" altLang="en-US" dirty="0"/>
              <a:t>を</a:t>
            </a:r>
            <a:r>
              <a:rPr lang="en-US" altLang="ja-JP" dirty="0"/>
              <a:t>I2C</a:t>
            </a:r>
            <a:r>
              <a:rPr lang="ja-JP" altLang="en-US" dirty="0"/>
              <a:t>に設定</a:t>
            </a:r>
            <a:endParaRPr lang="en-US" altLang="ja-JP" dirty="0"/>
          </a:p>
        </p:txBody>
      </p:sp>
    </p:spTree>
    <p:extLst>
      <p:ext uri="{BB962C8B-B14F-4D97-AF65-F5344CB8AC3E}">
        <p14:creationId xmlns:p14="http://schemas.microsoft.com/office/powerpoint/2010/main" val="32505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F122E-948D-4387-4D2E-F1ACFC464769}"/>
              </a:ext>
            </a:extLst>
          </p:cNvPr>
          <p:cNvSpPr>
            <a:spLocks noGrp="1"/>
          </p:cNvSpPr>
          <p:nvPr>
            <p:ph type="title"/>
          </p:nvPr>
        </p:nvSpPr>
        <p:spPr/>
        <p:txBody>
          <a:bodyPr/>
          <a:lstStyle/>
          <a:p>
            <a:r>
              <a:rPr kumimoji="1" lang="en-US" altLang="ja-JP" dirty="0"/>
              <a:t>I2C</a:t>
            </a:r>
            <a:r>
              <a:rPr kumimoji="1" lang="ja-JP" altLang="en-US" dirty="0"/>
              <a:t>の設定</a:t>
            </a:r>
          </a:p>
        </p:txBody>
      </p:sp>
      <p:pic>
        <p:nvPicPr>
          <p:cNvPr id="5" name="コンテンツ プレースホルダー 4">
            <a:extLst>
              <a:ext uri="{FF2B5EF4-FFF2-40B4-BE49-F238E27FC236}">
                <a16:creationId xmlns:a16="http://schemas.microsoft.com/office/drawing/2014/main" id="{34C588CF-4231-710C-5A40-112EECC5E712}"/>
              </a:ext>
            </a:extLst>
          </p:cNvPr>
          <p:cNvPicPr>
            <a:picLocks noGrp="1" noChangeAspect="1"/>
          </p:cNvPicPr>
          <p:nvPr>
            <p:ph idx="1"/>
          </p:nvPr>
        </p:nvPicPr>
        <p:blipFill>
          <a:blip r:embed="rId2"/>
          <a:stretch>
            <a:fillRect/>
          </a:stretch>
        </p:blipFill>
        <p:spPr>
          <a:xfrm>
            <a:off x="4265514" y="2141537"/>
            <a:ext cx="6460156" cy="4351338"/>
          </a:xfrm>
        </p:spPr>
      </p:pic>
      <p:sp>
        <p:nvSpPr>
          <p:cNvPr id="6" name="テキスト ボックス 5">
            <a:extLst>
              <a:ext uri="{FF2B5EF4-FFF2-40B4-BE49-F238E27FC236}">
                <a16:creationId xmlns:a16="http://schemas.microsoft.com/office/drawing/2014/main" id="{43C1A3D1-7C6B-9D23-BE85-16672C2DD958}"/>
              </a:ext>
            </a:extLst>
          </p:cNvPr>
          <p:cNvSpPr txBox="1"/>
          <p:nvPr/>
        </p:nvSpPr>
        <p:spPr>
          <a:xfrm>
            <a:off x="466531" y="2304661"/>
            <a:ext cx="2397967" cy="646331"/>
          </a:xfrm>
          <a:prstGeom prst="rect">
            <a:avLst/>
          </a:prstGeom>
          <a:noFill/>
        </p:spPr>
        <p:txBody>
          <a:bodyPr wrap="square" rtlCol="0">
            <a:spAutoFit/>
          </a:bodyPr>
          <a:lstStyle/>
          <a:p>
            <a:r>
              <a:rPr kumimoji="1" lang="en-US" altLang="ja-JP" dirty="0"/>
              <a:t>GPIO</a:t>
            </a:r>
            <a:r>
              <a:rPr kumimoji="1" lang="ja-JP" altLang="en-US" dirty="0"/>
              <a:t>をどっちも</a:t>
            </a:r>
            <a:r>
              <a:rPr kumimoji="1" lang="en-US" altLang="ja-JP" dirty="0"/>
              <a:t>Pull-up</a:t>
            </a:r>
            <a:r>
              <a:rPr kumimoji="1" lang="ja-JP" altLang="en-US" dirty="0"/>
              <a:t>に設定</a:t>
            </a:r>
          </a:p>
        </p:txBody>
      </p:sp>
    </p:spTree>
    <p:extLst>
      <p:ext uri="{BB962C8B-B14F-4D97-AF65-F5344CB8AC3E}">
        <p14:creationId xmlns:p14="http://schemas.microsoft.com/office/powerpoint/2010/main" val="332185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A2ED3-1536-330D-AA64-4CCD3E588852}"/>
              </a:ext>
            </a:extLst>
          </p:cNvPr>
          <p:cNvSpPr>
            <a:spLocks noGrp="1"/>
          </p:cNvSpPr>
          <p:nvPr>
            <p:ph type="title"/>
          </p:nvPr>
        </p:nvSpPr>
        <p:spPr/>
        <p:txBody>
          <a:bodyPr/>
          <a:lstStyle/>
          <a:p>
            <a:r>
              <a:rPr kumimoji="1" lang="ja-JP" altLang="en-US" dirty="0"/>
              <a:t>テストコード</a:t>
            </a:r>
          </a:p>
        </p:txBody>
      </p:sp>
      <p:sp>
        <p:nvSpPr>
          <p:cNvPr id="5" name="テキスト ボックス 4">
            <a:extLst>
              <a:ext uri="{FF2B5EF4-FFF2-40B4-BE49-F238E27FC236}">
                <a16:creationId xmlns:a16="http://schemas.microsoft.com/office/drawing/2014/main" id="{C6A98B60-78B5-17F1-863E-B8C2668DEFF7}"/>
              </a:ext>
            </a:extLst>
          </p:cNvPr>
          <p:cNvSpPr txBox="1"/>
          <p:nvPr/>
        </p:nvSpPr>
        <p:spPr>
          <a:xfrm>
            <a:off x="129713" y="1400284"/>
            <a:ext cx="5581211" cy="3247043"/>
          </a:xfrm>
          <a:prstGeom prst="rect">
            <a:avLst/>
          </a:prstGeom>
          <a:noFill/>
        </p:spPr>
        <p:txBody>
          <a:bodyPr wrap="square" rtlCol="0">
            <a:spAutoFit/>
          </a:bodyPr>
          <a:lstStyle/>
          <a:p>
            <a:pPr algn="l"/>
            <a:r>
              <a:rPr lang="en-US" altLang="ja-JP" sz="800" b="1" dirty="0">
                <a:solidFill>
                  <a:srgbClr val="7F0055"/>
                </a:solidFill>
                <a:latin typeface="Consolas" panose="020B0609020204030204" pitchFamily="49" charset="0"/>
              </a:rPr>
              <a:t>#define</a:t>
            </a:r>
            <a:r>
              <a:rPr lang="en-US" altLang="ja-JP" sz="800" b="1" dirty="0">
                <a:solidFill>
                  <a:srgbClr val="000000"/>
                </a:solidFill>
                <a:latin typeface="Consolas" panose="020B0609020204030204" pitchFamily="49" charset="0"/>
              </a:rPr>
              <a:t> LCD_ADDRESS 0x7c</a:t>
            </a:r>
            <a:endParaRPr lang="fr-FR" altLang="ja-JP" sz="100" b="1" dirty="0">
              <a:solidFill>
                <a:srgbClr val="7F0055"/>
              </a:solidFill>
              <a:latin typeface="Consolas" panose="020B0609020204030204" pitchFamily="49" charset="0"/>
            </a:endParaRPr>
          </a:p>
          <a:p>
            <a:pPr algn="l"/>
            <a:endParaRPr lang="fr-FR" altLang="ja-JP" sz="700" b="1" dirty="0">
              <a:solidFill>
                <a:srgbClr val="7F0055"/>
              </a:solidFill>
              <a:latin typeface="Consolas" panose="020B0609020204030204" pitchFamily="49" charset="0"/>
            </a:endParaRPr>
          </a:p>
          <a:p>
            <a:pPr algn="l"/>
            <a:r>
              <a:rPr lang="fr-FR" altLang="ja-JP" sz="700" b="1" dirty="0">
                <a:solidFill>
                  <a:srgbClr val="7F0055"/>
                </a:solidFill>
                <a:latin typeface="Consolas" panose="020B0609020204030204" pitchFamily="49" charset="0"/>
              </a:rPr>
              <a:t>void</a:t>
            </a:r>
            <a:r>
              <a:rPr lang="fr-FR" altLang="ja-JP" sz="700" b="1" dirty="0">
                <a:solidFill>
                  <a:srgbClr val="000000"/>
                </a:solidFill>
                <a:latin typeface="Consolas" panose="020B0609020204030204" pitchFamily="49" charset="0"/>
              </a:rPr>
              <a:t> lcd_cmd(</a:t>
            </a:r>
            <a:r>
              <a:rPr lang="fr-FR" altLang="ja-JP" sz="700" b="1" dirty="0">
                <a:solidFill>
                  <a:srgbClr val="005032"/>
                </a:solidFill>
                <a:latin typeface="Consolas" panose="020B0609020204030204" pitchFamily="49" charset="0"/>
              </a:rPr>
              <a:t>uint8_t</a:t>
            </a:r>
            <a:r>
              <a:rPr lang="fr-FR" altLang="ja-JP" sz="700" b="1" dirty="0">
                <a:solidFill>
                  <a:srgbClr val="000000"/>
                </a:solidFill>
                <a:latin typeface="Consolas" panose="020B0609020204030204" pitchFamily="49" charset="0"/>
              </a:rPr>
              <a:t> x)</a:t>
            </a:r>
          </a:p>
          <a:p>
            <a:pPr algn="l"/>
            <a:r>
              <a:rPr lang="en-US" altLang="ja-JP" sz="700" dirty="0">
                <a:solidFill>
                  <a:srgbClr val="000000"/>
                </a:solidFill>
                <a:latin typeface="Consolas" panose="020B0609020204030204" pitchFamily="49" charset="0"/>
              </a:rPr>
              <a:t>{</a:t>
            </a:r>
          </a:p>
          <a:p>
            <a:pPr algn="l"/>
            <a:r>
              <a:rPr lang="fr-FR" altLang="ja-JP" sz="700" dirty="0">
                <a:solidFill>
                  <a:srgbClr val="000000"/>
                </a:solidFill>
                <a:latin typeface="Consolas" panose="020B0609020204030204" pitchFamily="49" charset="0"/>
              </a:rPr>
              <a:t>  </a:t>
            </a:r>
            <a:r>
              <a:rPr lang="fr-FR" altLang="ja-JP" sz="700" dirty="0">
                <a:solidFill>
                  <a:srgbClr val="005032"/>
                </a:solidFill>
                <a:latin typeface="Consolas" panose="020B0609020204030204" pitchFamily="49" charset="0"/>
              </a:rPr>
              <a:t>uint8_t</a:t>
            </a:r>
            <a:r>
              <a:rPr lang="fr-FR" altLang="ja-JP" sz="700" dirty="0">
                <a:solidFill>
                  <a:srgbClr val="000000"/>
                </a:solidFill>
                <a:latin typeface="Consolas" panose="020B0609020204030204" pitchFamily="49" charset="0"/>
              </a:rPr>
              <a:t> aTxBuffer[2] = { 0x00, x };</a:t>
            </a:r>
          </a:p>
          <a:p>
            <a:pPr algn="l"/>
            <a:r>
              <a:rPr lang="en-US" altLang="ja-JP" sz="700" dirty="0">
                <a:solidFill>
                  <a:srgbClr val="000000"/>
                </a:solidFill>
                <a:latin typeface="Consolas" panose="020B0609020204030204" pitchFamily="49" charset="0"/>
              </a:rPr>
              <a:t>  </a:t>
            </a:r>
            <a:r>
              <a:rPr lang="en-US" altLang="ja-JP" sz="700" b="1" dirty="0">
                <a:solidFill>
                  <a:srgbClr val="7F0055"/>
                </a:solidFill>
                <a:latin typeface="Consolas" panose="020B0609020204030204" pitchFamily="49" charset="0"/>
              </a:rPr>
              <a:t>while</a:t>
            </a:r>
            <a:r>
              <a:rPr lang="en-US" altLang="ja-JP" sz="700" b="1" dirty="0">
                <a:solidFill>
                  <a:srgbClr val="000000"/>
                </a:solidFill>
                <a:latin typeface="Consolas" panose="020B0609020204030204" pitchFamily="49" charset="0"/>
              </a:rPr>
              <a:t> (HAL_I2C_Master_Transmit(&amp;hi2c1, (</a:t>
            </a:r>
            <a:r>
              <a:rPr lang="en-US" altLang="ja-JP" sz="700" b="1" dirty="0">
                <a:solidFill>
                  <a:srgbClr val="005032"/>
                </a:solidFill>
                <a:latin typeface="Consolas" panose="020B0609020204030204" pitchFamily="49" charset="0"/>
              </a:rPr>
              <a:t>uint16_t</a:t>
            </a:r>
            <a:r>
              <a:rPr lang="en-US" altLang="ja-JP" sz="700" b="1" dirty="0">
                <a:solidFill>
                  <a:srgbClr val="000000"/>
                </a:solidFill>
                <a:latin typeface="Consolas" panose="020B0609020204030204" pitchFamily="49" charset="0"/>
              </a:rPr>
              <a:t>)LCD_ADDRESS, (</a:t>
            </a:r>
            <a:r>
              <a:rPr lang="en-US" altLang="ja-JP" sz="700" b="1" dirty="0">
                <a:solidFill>
                  <a:srgbClr val="005032"/>
                </a:solidFill>
                <a:latin typeface="Consolas" panose="020B0609020204030204" pitchFamily="49" charset="0"/>
              </a:rPr>
              <a:t>uint8_t</a:t>
            </a:r>
            <a:r>
              <a:rPr lang="en-US" altLang="ja-JP" sz="700" b="1" dirty="0">
                <a:solidFill>
                  <a:srgbClr val="000000"/>
                </a:solidFill>
                <a:latin typeface="Consolas" panose="020B0609020204030204" pitchFamily="49" charset="0"/>
              </a:rPr>
              <a:t>*)</a:t>
            </a:r>
            <a:r>
              <a:rPr lang="en-US" altLang="ja-JP" sz="700" b="1" dirty="0" err="1">
                <a:solidFill>
                  <a:srgbClr val="000000"/>
                </a:solidFill>
                <a:latin typeface="Consolas" panose="020B0609020204030204" pitchFamily="49" charset="0"/>
              </a:rPr>
              <a:t>aTxBuffer</a:t>
            </a:r>
            <a:r>
              <a:rPr lang="en-US" altLang="ja-JP" sz="700" b="1" dirty="0">
                <a:solidFill>
                  <a:srgbClr val="000000"/>
                </a:solidFill>
                <a:latin typeface="Consolas" panose="020B0609020204030204" pitchFamily="49" charset="0"/>
              </a:rPr>
              <a:t>, 2, 1000) != </a:t>
            </a:r>
            <a:r>
              <a:rPr lang="en-US" altLang="ja-JP" sz="700" b="1" i="1" dirty="0">
                <a:solidFill>
                  <a:srgbClr val="0000C0"/>
                </a:solidFill>
                <a:latin typeface="Consolas" panose="020B0609020204030204" pitchFamily="49" charset="0"/>
              </a:rPr>
              <a:t>HAL_OK</a:t>
            </a:r>
            <a:r>
              <a:rPr lang="en-US" altLang="ja-JP" sz="700" b="1" i="1" dirty="0">
                <a:solidFill>
                  <a:srgbClr val="000000"/>
                </a:solidFill>
                <a:latin typeface="Consolas" panose="020B0609020204030204" pitchFamily="49" charset="0"/>
              </a:rPr>
              <a:t>) {</a:t>
            </a:r>
          </a:p>
          <a:p>
            <a:pPr algn="l"/>
            <a:r>
              <a:rPr lang="da-DK" altLang="ja-JP" sz="700" dirty="0">
                <a:solidFill>
                  <a:srgbClr val="000000"/>
                </a:solidFill>
                <a:latin typeface="Consolas" panose="020B0609020204030204" pitchFamily="49" charset="0"/>
              </a:rPr>
              <a:t>    </a:t>
            </a:r>
            <a:r>
              <a:rPr lang="da-DK" altLang="ja-JP" sz="700" b="1" dirty="0">
                <a:solidFill>
                  <a:srgbClr val="7F0055"/>
                </a:solidFill>
                <a:latin typeface="Consolas" panose="020B0609020204030204" pitchFamily="49" charset="0"/>
              </a:rPr>
              <a:t>if</a:t>
            </a:r>
            <a:r>
              <a:rPr lang="da-DK" altLang="ja-JP" sz="700" b="1" dirty="0">
                <a:solidFill>
                  <a:srgbClr val="000000"/>
                </a:solidFill>
                <a:latin typeface="Consolas" panose="020B0609020204030204" pitchFamily="49" charset="0"/>
              </a:rPr>
              <a:t> (HAL_I2C_GetError(&amp;hi2c1) != HAL_I2C_ERROR_AF)</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en-US" altLang="ja-JP" sz="700" dirty="0">
                <a:solidFill>
                  <a:srgbClr val="000000"/>
                </a:solidFill>
                <a:latin typeface="Consolas" panose="020B0609020204030204" pitchFamily="49" charset="0"/>
              </a:rPr>
              <a:t>      </a:t>
            </a:r>
            <a:r>
              <a:rPr lang="en-US" altLang="ja-JP" sz="700" dirty="0" err="1">
                <a:solidFill>
                  <a:srgbClr val="000000"/>
                </a:solidFill>
                <a:latin typeface="Consolas" panose="020B0609020204030204" pitchFamily="49" charset="0"/>
              </a:rPr>
              <a:t>Error_Handler</a:t>
            </a:r>
            <a:r>
              <a:rPr lang="en-US" altLang="ja-JP" sz="700" dirty="0">
                <a:solidFill>
                  <a:srgbClr val="000000"/>
                </a:solidFill>
                <a:latin typeface="Consolas" panose="020B0609020204030204" pitchFamily="49" charset="0"/>
              </a:rPr>
              <a:t>();</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en-US" altLang="ja-JP" sz="700" dirty="0">
                <a:solidFill>
                  <a:srgbClr val="000000"/>
                </a:solidFill>
                <a:latin typeface="Consolas" panose="020B0609020204030204" pitchFamily="49" charset="0"/>
              </a:rPr>
              <a:t>}</a:t>
            </a:r>
          </a:p>
          <a:p>
            <a:pPr algn="l"/>
            <a:endParaRPr lang="ja-JP" altLang="en-US" sz="700" dirty="0">
              <a:latin typeface="Consolas" panose="020B0609020204030204" pitchFamily="49" charset="0"/>
            </a:endParaRPr>
          </a:p>
          <a:p>
            <a:pPr algn="l"/>
            <a:r>
              <a:rPr lang="fr-FR" altLang="ja-JP" sz="700" b="1" dirty="0">
                <a:solidFill>
                  <a:srgbClr val="7F0055"/>
                </a:solidFill>
                <a:latin typeface="Consolas" panose="020B0609020204030204" pitchFamily="49" charset="0"/>
              </a:rPr>
              <a:t>void</a:t>
            </a:r>
            <a:r>
              <a:rPr lang="fr-FR" altLang="ja-JP" sz="700" b="1" dirty="0">
                <a:solidFill>
                  <a:srgbClr val="000000"/>
                </a:solidFill>
                <a:latin typeface="Consolas" panose="020B0609020204030204" pitchFamily="49" charset="0"/>
              </a:rPr>
              <a:t> lcd_data(</a:t>
            </a:r>
            <a:r>
              <a:rPr lang="fr-FR" altLang="ja-JP" sz="700" b="1" dirty="0">
                <a:solidFill>
                  <a:srgbClr val="005032"/>
                </a:solidFill>
                <a:latin typeface="Consolas" panose="020B0609020204030204" pitchFamily="49" charset="0"/>
              </a:rPr>
              <a:t>uint8_t</a:t>
            </a:r>
            <a:r>
              <a:rPr lang="fr-FR" altLang="ja-JP" sz="700" b="1" dirty="0">
                <a:solidFill>
                  <a:srgbClr val="000000"/>
                </a:solidFill>
                <a:latin typeface="Consolas" panose="020B0609020204030204" pitchFamily="49" charset="0"/>
              </a:rPr>
              <a:t> x)</a:t>
            </a:r>
          </a:p>
          <a:p>
            <a:pPr algn="l"/>
            <a:r>
              <a:rPr lang="en-US" altLang="ja-JP" sz="700" dirty="0">
                <a:solidFill>
                  <a:srgbClr val="000000"/>
                </a:solidFill>
                <a:latin typeface="Consolas" panose="020B0609020204030204" pitchFamily="49" charset="0"/>
              </a:rPr>
              <a:t>{</a:t>
            </a:r>
          </a:p>
          <a:p>
            <a:pPr algn="l"/>
            <a:r>
              <a:rPr lang="fr-FR" altLang="ja-JP" sz="700" dirty="0">
                <a:solidFill>
                  <a:srgbClr val="000000"/>
                </a:solidFill>
                <a:latin typeface="Consolas" panose="020B0609020204030204" pitchFamily="49" charset="0"/>
              </a:rPr>
              <a:t>  </a:t>
            </a:r>
            <a:r>
              <a:rPr lang="fr-FR" altLang="ja-JP" sz="700" dirty="0">
                <a:solidFill>
                  <a:srgbClr val="005032"/>
                </a:solidFill>
                <a:latin typeface="Consolas" panose="020B0609020204030204" pitchFamily="49" charset="0"/>
              </a:rPr>
              <a:t>uint8_t</a:t>
            </a:r>
            <a:r>
              <a:rPr lang="fr-FR" altLang="ja-JP" sz="700" dirty="0">
                <a:solidFill>
                  <a:srgbClr val="000000"/>
                </a:solidFill>
                <a:latin typeface="Consolas" panose="020B0609020204030204" pitchFamily="49" charset="0"/>
              </a:rPr>
              <a:t> aTxBuffer[2] = { 0x40, x };</a:t>
            </a:r>
          </a:p>
          <a:p>
            <a:pPr algn="l"/>
            <a:r>
              <a:rPr lang="en-US" altLang="ja-JP" sz="700" dirty="0">
                <a:solidFill>
                  <a:srgbClr val="000000"/>
                </a:solidFill>
                <a:latin typeface="Consolas" panose="020B0609020204030204" pitchFamily="49" charset="0"/>
              </a:rPr>
              <a:t>  </a:t>
            </a:r>
            <a:r>
              <a:rPr lang="en-US" altLang="ja-JP" sz="700" b="1" dirty="0">
                <a:solidFill>
                  <a:srgbClr val="7F0055"/>
                </a:solidFill>
                <a:latin typeface="Consolas" panose="020B0609020204030204" pitchFamily="49" charset="0"/>
              </a:rPr>
              <a:t>while</a:t>
            </a:r>
            <a:r>
              <a:rPr lang="en-US" altLang="ja-JP" sz="700" b="1" dirty="0">
                <a:solidFill>
                  <a:srgbClr val="000000"/>
                </a:solidFill>
                <a:latin typeface="Consolas" panose="020B0609020204030204" pitchFamily="49" charset="0"/>
              </a:rPr>
              <a:t> (HAL_I2C_Master_Transmit(&amp;hi2c1, (</a:t>
            </a:r>
            <a:r>
              <a:rPr lang="en-US" altLang="ja-JP" sz="700" b="1" dirty="0">
                <a:solidFill>
                  <a:srgbClr val="005032"/>
                </a:solidFill>
                <a:latin typeface="Consolas" panose="020B0609020204030204" pitchFamily="49" charset="0"/>
              </a:rPr>
              <a:t>uint16_t</a:t>
            </a:r>
            <a:r>
              <a:rPr lang="en-US" altLang="ja-JP" sz="700" b="1" dirty="0">
                <a:solidFill>
                  <a:srgbClr val="000000"/>
                </a:solidFill>
                <a:latin typeface="Consolas" panose="020B0609020204030204" pitchFamily="49" charset="0"/>
              </a:rPr>
              <a:t>)LCD_ADDRESS, (</a:t>
            </a:r>
            <a:r>
              <a:rPr lang="en-US" altLang="ja-JP" sz="700" b="1" dirty="0">
                <a:solidFill>
                  <a:srgbClr val="005032"/>
                </a:solidFill>
                <a:latin typeface="Consolas" panose="020B0609020204030204" pitchFamily="49" charset="0"/>
              </a:rPr>
              <a:t>uint8_t</a:t>
            </a:r>
            <a:r>
              <a:rPr lang="en-US" altLang="ja-JP" sz="700" b="1" dirty="0">
                <a:solidFill>
                  <a:srgbClr val="000000"/>
                </a:solidFill>
                <a:latin typeface="Consolas" panose="020B0609020204030204" pitchFamily="49" charset="0"/>
              </a:rPr>
              <a:t>*)</a:t>
            </a:r>
            <a:r>
              <a:rPr lang="en-US" altLang="ja-JP" sz="700" b="1" dirty="0" err="1">
                <a:solidFill>
                  <a:srgbClr val="000000"/>
                </a:solidFill>
                <a:latin typeface="Consolas" panose="020B0609020204030204" pitchFamily="49" charset="0"/>
              </a:rPr>
              <a:t>aTxBuffer</a:t>
            </a:r>
            <a:r>
              <a:rPr lang="en-US" altLang="ja-JP" sz="700" b="1" dirty="0">
                <a:solidFill>
                  <a:srgbClr val="000000"/>
                </a:solidFill>
                <a:latin typeface="Consolas" panose="020B0609020204030204" pitchFamily="49" charset="0"/>
              </a:rPr>
              <a:t>, 2, 1000) != </a:t>
            </a:r>
            <a:r>
              <a:rPr lang="en-US" altLang="ja-JP" sz="700" b="1" i="1" dirty="0">
                <a:solidFill>
                  <a:srgbClr val="0000C0"/>
                </a:solidFill>
                <a:latin typeface="Consolas" panose="020B0609020204030204" pitchFamily="49" charset="0"/>
              </a:rPr>
              <a:t>HAL_OK</a:t>
            </a:r>
            <a:r>
              <a:rPr lang="en-US" altLang="ja-JP" sz="700" b="1" i="1" dirty="0">
                <a:solidFill>
                  <a:srgbClr val="000000"/>
                </a:solidFill>
                <a:latin typeface="Consolas" panose="020B0609020204030204" pitchFamily="49" charset="0"/>
              </a:rPr>
              <a:t>) {</a:t>
            </a:r>
          </a:p>
          <a:p>
            <a:pPr algn="l"/>
            <a:r>
              <a:rPr lang="da-DK" altLang="ja-JP" sz="700" dirty="0">
                <a:solidFill>
                  <a:srgbClr val="000000"/>
                </a:solidFill>
                <a:latin typeface="Consolas" panose="020B0609020204030204" pitchFamily="49" charset="0"/>
              </a:rPr>
              <a:t>    </a:t>
            </a:r>
            <a:r>
              <a:rPr lang="da-DK" altLang="ja-JP" sz="700" b="1" dirty="0">
                <a:solidFill>
                  <a:srgbClr val="7F0055"/>
                </a:solidFill>
                <a:latin typeface="Consolas" panose="020B0609020204030204" pitchFamily="49" charset="0"/>
              </a:rPr>
              <a:t>if</a:t>
            </a:r>
            <a:r>
              <a:rPr lang="da-DK" altLang="ja-JP" sz="700" b="1" dirty="0">
                <a:solidFill>
                  <a:srgbClr val="000000"/>
                </a:solidFill>
                <a:latin typeface="Consolas" panose="020B0609020204030204" pitchFamily="49" charset="0"/>
              </a:rPr>
              <a:t> (HAL_I2C_GetError(&amp;hi2c1) != HAL_I2C_ERROR_AF)</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en-US" altLang="ja-JP" sz="700" dirty="0">
                <a:solidFill>
                  <a:srgbClr val="000000"/>
                </a:solidFill>
                <a:latin typeface="Consolas" panose="020B0609020204030204" pitchFamily="49" charset="0"/>
              </a:rPr>
              <a:t>      </a:t>
            </a:r>
            <a:r>
              <a:rPr lang="en-US" altLang="ja-JP" sz="700" dirty="0" err="1">
                <a:solidFill>
                  <a:srgbClr val="000000"/>
                </a:solidFill>
                <a:latin typeface="Consolas" panose="020B0609020204030204" pitchFamily="49" charset="0"/>
              </a:rPr>
              <a:t>Error_Handler</a:t>
            </a:r>
            <a:r>
              <a:rPr lang="en-US" altLang="ja-JP" sz="700" dirty="0">
                <a:solidFill>
                  <a:srgbClr val="000000"/>
                </a:solidFill>
                <a:latin typeface="Consolas" panose="020B0609020204030204" pitchFamily="49" charset="0"/>
              </a:rPr>
              <a:t>();</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ja-JP" altLang="en-US" sz="700" dirty="0">
                <a:solidFill>
                  <a:srgbClr val="000000"/>
                </a:solidFill>
                <a:latin typeface="Consolas" panose="020B0609020204030204" pitchFamily="49" charset="0"/>
              </a:rPr>
              <a:t>  </a:t>
            </a:r>
            <a:r>
              <a:rPr lang="en-US" altLang="ja-JP" sz="700" dirty="0">
                <a:solidFill>
                  <a:srgbClr val="000000"/>
                </a:solidFill>
                <a:latin typeface="Consolas" panose="020B0609020204030204" pitchFamily="49" charset="0"/>
              </a:rPr>
              <a:t>}</a:t>
            </a:r>
          </a:p>
          <a:p>
            <a:pPr algn="l"/>
            <a:r>
              <a:rPr lang="en-US" altLang="ja-JP" sz="700" dirty="0">
                <a:solidFill>
                  <a:srgbClr val="000000"/>
                </a:solidFill>
                <a:latin typeface="Consolas" panose="020B0609020204030204" pitchFamily="49" charset="0"/>
              </a:rPr>
              <a:t>}</a:t>
            </a:r>
          </a:p>
          <a:p>
            <a:pPr algn="l"/>
            <a:endParaRPr lang="ja-JP" altLang="en-US" sz="700" dirty="0">
              <a:latin typeface="Consolas" panose="020B0609020204030204" pitchFamily="49" charset="0"/>
            </a:endParaRPr>
          </a:p>
          <a:p>
            <a:pPr algn="l"/>
            <a:r>
              <a:rPr lang="en-US" altLang="ja-JP" sz="700" b="1" dirty="0">
                <a:solidFill>
                  <a:srgbClr val="7F0055"/>
                </a:solidFill>
                <a:latin typeface="Consolas" panose="020B0609020204030204" pitchFamily="49" charset="0"/>
              </a:rPr>
              <a:t>void</a:t>
            </a:r>
            <a:r>
              <a:rPr lang="en-US" altLang="ja-JP" sz="700" b="1" dirty="0">
                <a:solidFill>
                  <a:srgbClr val="000000"/>
                </a:solidFill>
                <a:latin typeface="Consolas" panose="020B0609020204030204" pitchFamily="49" charset="0"/>
              </a:rPr>
              <a:t> </a:t>
            </a:r>
            <a:r>
              <a:rPr lang="en-US" altLang="ja-JP" sz="700" b="1" dirty="0" err="1">
                <a:solidFill>
                  <a:srgbClr val="000000"/>
                </a:solidFill>
                <a:latin typeface="Consolas" panose="020B0609020204030204" pitchFamily="49" charset="0"/>
              </a:rPr>
              <a:t>pl_lcd_puts</a:t>
            </a:r>
            <a:r>
              <a:rPr lang="en-US" altLang="ja-JP" sz="700" b="1" dirty="0">
                <a:solidFill>
                  <a:srgbClr val="000000"/>
                </a:solidFill>
                <a:latin typeface="Consolas" panose="020B0609020204030204" pitchFamily="49" charset="0"/>
              </a:rPr>
              <a:t>(</a:t>
            </a:r>
            <a:r>
              <a:rPr lang="en-US" altLang="ja-JP" sz="700" b="1" dirty="0">
                <a:solidFill>
                  <a:srgbClr val="7F0055"/>
                </a:solidFill>
                <a:latin typeface="Consolas" panose="020B0609020204030204" pitchFamily="49" charset="0"/>
              </a:rPr>
              <a:t>const</a:t>
            </a:r>
            <a:r>
              <a:rPr lang="en-US" altLang="ja-JP" sz="700" b="1" dirty="0">
                <a:solidFill>
                  <a:srgbClr val="000000"/>
                </a:solidFill>
                <a:latin typeface="Consolas" panose="020B0609020204030204" pitchFamily="49" charset="0"/>
              </a:rPr>
              <a:t> </a:t>
            </a:r>
            <a:r>
              <a:rPr lang="en-US" altLang="ja-JP" sz="700" b="1" dirty="0">
                <a:solidFill>
                  <a:srgbClr val="7F0055"/>
                </a:solidFill>
                <a:latin typeface="Consolas" panose="020B0609020204030204" pitchFamily="49" charset="0"/>
              </a:rPr>
              <a:t>char</a:t>
            </a:r>
            <a:r>
              <a:rPr lang="en-US" altLang="ja-JP" sz="700" b="1" dirty="0">
                <a:solidFill>
                  <a:srgbClr val="000000"/>
                </a:solidFill>
                <a:latin typeface="Consolas" panose="020B0609020204030204" pitchFamily="49" charset="0"/>
              </a:rPr>
              <a:t> *s)</a:t>
            </a:r>
          </a:p>
          <a:p>
            <a:pPr algn="l"/>
            <a:r>
              <a:rPr lang="en-US" altLang="ja-JP" sz="700" dirty="0">
                <a:solidFill>
                  <a:srgbClr val="000000"/>
                </a:solidFill>
                <a:latin typeface="Consolas" panose="020B0609020204030204" pitchFamily="49" charset="0"/>
              </a:rPr>
              <a:t>{</a:t>
            </a:r>
          </a:p>
          <a:p>
            <a:pPr algn="l"/>
            <a:r>
              <a:rPr lang="en-US" altLang="ja-JP" sz="700" dirty="0">
                <a:solidFill>
                  <a:srgbClr val="000000"/>
                </a:solidFill>
                <a:latin typeface="Consolas" panose="020B0609020204030204" pitchFamily="49" charset="0"/>
              </a:rPr>
              <a:t>  </a:t>
            </a:r>
            <a:r>
              <a:rPr lang="en-US" altLang="ja-JP" sz="700" b="1" dirty="0">
                <a:solidFill>
                  <a:srgbClr val="7F0055"/>
                </a:solidFill>
                <a:latin typeface="Consolas" panose="020B0609020204030204" pitchFamily="49" charset="0"/>
              </a:rPr>
              <a:t>while</a:t>
            </a:r>
            <a:r>
              <a:rPr lang="en-US" altLang="ja-JP" sz="700" b="1" dirty="0">
                <a:solidFill>
                  <a:srgbClr val="000000"/>
                </a:solidFill>
                <a:latin typeface="Consolas" panose="020B0609020204030204" pitchFamily="49" charset="0"/>
              </a:rPr>
              <a:t>(*s) </a:t>
            </a:r>
            <a:r>
              <a:rPr lang="en-US" altLang="ja-JP" sz="700" b="1" dirty="0" err="1">
                <a:solidFill>
                  <a:srgbClr val="000000"/>
                </a:solidFill>
                <a:latin typeface="Consolas" panose="020B0609020204030204" pitchFamily="49" charset="0"/>
              </a:rPr>
              <a:t>lcd_data</a:t>
            </a:r>
            <a:r>
              <a:rPr lang="en-US" altLang="ja-JP" sz="700" b="1" dirty="0">
                <a:solidFill>
                  <a:srgbClr val="000000"/>
                </a:solidFill>
                <a:latin typeface="Consolas" panose="020B0609020204030204" pitchFamily="49" charset="0"/>
              </a:rPr>
              <a:t>(*s++);</a:t>
            </a:r>
          </a:p>
          <a:p>
            <a:pPr algn="l"/>
            <a:r>
              <a:rPr lang="en-US" altLang="ja-JP" sz="700" dirty="0">
                <a:solidFill>
                  <a:srgbClr val="000000"/>
                </a:solidFill>
                <a:latin typeface="Consolas" panose="020B0609020204030204" pitchFamily="49" charset="0"/>
              </a:rPr>
              <a:t>}</a:t>
            </a:r>
          </a:p>
          <a:p>
            <a:pPr algn="l"/>
            <a:endParaRPr lang="ja-JP" altLang="en-US" sz="700" dirty="0">
              <a:latin typeface="Consolas" panose="020B0609020204030204" pitchFamily="49" charset="0"/>
            </a:endParaRPr>
          </a:p>
        </p:txBody>
      </p:sp>
      <p:sp>
        <p:nvSpPr>
          <p:cNvPr id="7" name="テキスト ボックス 6">
            <a:extLst>
              <a:ext uri="{FF2B5EF4-FFF2-40B4-BE49-F238E27FC236}">
                <a16:creationId xmlns:a16="http://schemas.microsoft.com/office/drawing/2014/main" id="{F5AAA8E0-62E0-064B-1EE2-2115DDC0E8EB}"/>
              </a:ext>
            </a:extLst>
          </p:cNvPr>
          <p:cNvSpPr txBox="1"/>
          <p:nvPr/>
        </p:nvSpPr>
        <p:spPr>
          <a:xfrm>
            <a:off x="6298787" y="1192536"/>
            <a:ext cx="4187452" cy="3908762"/>
          </a:xfrm>
          <a:prstGeom prst="rect">
            <a:avLst/>
          </a:prstGeom>
          <a:noFill/>
        </p:spPr>
        <p:txBody>
          <a:bodyPr wrap="square">
            <a:spAutoFit/>
          </a:bodyPr>
          <a:lstStyle/>
          <a:p>
            <a:pPr algn="l"/>
            <a:r>
              <a:rPr lang="en-US" altLang="ja-JP" sz="800" dirty="0">
                <a:solidFill>
                  <a:srgbClr val="3F7F5F"/>
                </a:solidFill>
                <a:latin typeface="Consolas" panose="020B0609020204030204" pitchFamily="49" charset="0"/>
              </a:rPr>
              <a:t>// </a:t>
            </a:r>
            <a:r>
              <a:rPr lang="en-US" altLang="ja-JP" sz="800" u="sng" dirty="0">
                <a:solidFill>
                  <a:srgbClr val="3F7F5F"/>
                </a:solidFill>
                <a:latin typeface="Consolas" panose="020B0609020204030204" pitchFamily="49" charset="0"/>
              </a:rPr>
              <a:t>param:</a:t>
            </a:r>
          </a:p>
          <a:p>
            <a:pPr algn="l"/>
            <a:r>
              <a:rPr lang="en-US" altLang="ja-JP" sz="800" dirty="0">
                <a:solidFill>
                  <a:srgbClr val="3F7F5F"/>
                </a:solidFill>
                <a:latin typeface="Consolas" panose="020B0609020204030204" pitchFamily="49" charset="0"/>
              </a:rPr>
              <a:t>//  contrast: 0 ~ 63 (</a:t>
            </a:r>
            <a:r>
              <a:rPr lang="ja-JP" altLang="en-US" sz="800" dirty="0">
                <a:solidFill>
                  <a:srgbClr val="3F7F5F"/>
                </a:solidFill>
                <a:latin typeface="Consolas" panose="020B0609020204030204" pitchFamily="49" charset="0"/>
              </a:rPr>
              <a:t>最初は大きくして調整</a:t>
            </a:r>
            <a:r>
              <a:rPr lang="en-US" altLang="ja-JP" sz="800" dirty="0">
                <a:solidFill>
                  <a:srgbClr val="3F7F5F"/>
                </a:solidFill>
                <a:latin typeface="Consolas" panose="020B0609020204030204" pitchFamily="49" charset="0"/>
              </a:rPr>
              <a:t>)</a:t>
            </a:r>
          </a:p>
          <a:p>
            <a:pPr algn="l"/>
            <a:r>
              <a:rPr lang="en-US" altLang="ja-JP" sz="800" b="1" dirty="0">
                <a:solidFill>
                  <a:srgbClr val="7F0055"/>
                </a:solidFill>
                <a:latin typeface="Consolas" panose="020B0609020204030204" pitchFamily="49" charset="0"/>
              </a:rPr>
              <a:t>void</a:t>
            </a:r>
            <a:r>
              <a:rPr lang="en-US" altLang="ja-JP" sz="800" b="1" dirty="0">
                <a:solidFill>
                  <a:srgbClr val="000000"/>
                </a:solidFill>
                <a:latin typeface="Consolas" panose="020B0609020204030204" pitchFamily="49" charset="0"/>
              </a:rPr>
              <a:t> </a:t>
            </a:r>
            <a:r>
              <a:rPr lang="en-US" altLang="ja-JP" sz="800" b="1" dirty="0" err="1">
                <a:solidFill>
                  <a:srgbClr val="000000"/>
                </a:solidFill>
                <a:latin typeface="Consolas" panose="020B0609020204030204" pitchFamily="49" charset="0"/>
              </a:rPr>
              <a:t>pl_lcd_init</a:t>
            </a:r>
            <a:r>
              <a:rPr lang="en-US" altLang="ja-JP" sz="800" b="1" dirty="0">
                <a:solidFill>
                  <a:srgbClr val="000000"/>
                </a:solidFill>
                <a:latin typeface="Consolas" panose="020B0609020204030204" pitchFamily="49" charset="0"/>
              </a:rPr>
              <a:t>(</a:t>
            </a:r>
            <a:r>
              <a:rPr lang="en-US" altLang="ja-JP" sz="800" b="1" dirty="0">
                <a:solidFill>
                  <a:srgbClr val="7F0055"/>
                </a:solidFill>
                <a:latin typeface="Consolas" panose="020B0609020204030204" pitchFamily="49" charset="0"/>
              </a:rPr>
              <a:t>void</a:t>
            </a:r>
            <a:r>
              <a:rPr lang="en-US" altLang="ja-JP" sz="800" b="1" dirty="0">
                <a:solidFill>
                  <a:srgbClr val="000000"/>
                </a:solidFill>
                <a:latin typeface="Consolas" panose="020B0609020204030204" pitchFamily="49" charset="0"/>
              </a:rPr>
              <a:t>)</a:t>
            </a:r>
          </a:p>
          <a:p>
            <a:pPr algn="l"/>
            <a:r>
              <a:rPr lang="en-US" altLang="ja-JP" sz="800" dirty="0">
                <a:solidFill>
                  <a:srgbClr val="000000"/>
                </a:solidFill>
                <a:latin typeface="Consolas" panose="020B0609020204030204" pitchFamily="49" charset="0"/>
              </a:rPr>
              <a:t>{</a:t>
            </a:r>
          </a:p>
          <a:p>
            <a:pPr algn="l"/>
            <a:r>
              <a:rPr lang="en-US" altLang="ja-JP" sz="800" dirty="0">
                <a:solidFill>
                  <a:srgbClr val="000000"/>
                </a:solidFill>
                <a:latin typeface="Consolas" panose="020B0609020204030204" pitchFamily="49" charset="0"/>
              </a:rPr>
              <a:t>  </a:t>
            </a:r>
            <a:r>
              <a:rPr lang="en-US" altLang="ja-JP" sz="800" dirty="0">
                <a:solidFill>
                  <a:srgbClr val="3F7F5F"/>
                </a:solidFill>
                <a:latin typeface="Consolas" panose="020B0609020204030204" pitchFamily="49" charset="0"/>
              </a:rPr>
              <a:t>// LCD initialize(</a:t>
            </a:r>
            <a:r>
              <a:rPr lang="ja-JP" altLang="en-US" sz="800" dirty="0">
                <a:solidFill>
                  <a:srgbClr val="3F7F5F"/>
                </a:solidFill>
                <a:latin typeface="Consolas" panose="020B0609020204030204" pitchFamily="49" charset="0"/>
              </a:rPr>
              <a:t>裏面に記載</a:t>
            </a:r>
            <a:r>
              <a:rPr lang="en-US" altLang="ja-JP" sz="800" dirty="0">
                <a:solidFill>
                  <a:srgbClr val="3F7F5F"/>
                </a:solidFill>
                <a:latin typeface="Consolas" panose="020B0609020204030204" pitchFamily="49" charset="0"/>
              </a:rPr>
              <a:t>)</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(0x38); </a:t>
            </a:r>
            <a:r>
              <a:rPr lang="en-US" altLang="ja-JP" sz="800" dirty="0">
                <a:solidFill>
                  <a:srgbClr val="3F7F5F"/>
                </a:solidFill>
                <a:latin typeface="Consolas" panose="020B0609020204030204" pitchFamily="49" charset="0"/>
              </a:rPr>
              <a:t>// function set</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(0x39); </a:t>
            </a:r>
            <a:r>
              <a:rPr lang="en-US" altLang="ja-JP" sz="800" dirty="0">
                <a:solidFill>
                  <a:srgbClr val="3F7F5F"/>
                </a:solidFill>
                <a:latin typeface="Consolas" panose="020B0609020204030204" pitchFamily="49" charset="0"/>
              </a:rPr>
              <a:t>// function set</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(0x14); </a:t>
            </a:r>
            <a:r>
              <a:rPr lang="en-US" altLang="ja-JP" sz="800" dirty="0">
                <a:solidFill>
                  <a:srgbClr val="3F7F5F"/>
                </a:solidFill>
                <a:latin typeface="Consolas" panose="020B0609020204030204" pitchFamily="49" charset="0"/>
              </a:rPr>
              <a:t>// interval </a:t>
            </a:r>
            <a:r>
              <a:rPr lang="en-US" altLang="ja-JP" sz="800" u="sng" dirty="0" err="1">
                <a:solidFill>
                  <a:srgbClr val="3F7F5F"/>
                </a:solidFill>
                <a:latin typeface="Consolas" panose="020B0609020204030204" pitchFamily="49" charset="0"/>
              </a:rPr>
              <a:t>osc</a:t>
            </a:r>
            <a:endParaRPr lang="en-US" altLang="ja-JP" sz="800" u="sng" dirty="0">
              <a:solidFill>
                <a:srgbClr val="3F7F5F"/>
              </a:solidFill>
              <a:latin typeface="Consolas" panose="020B0609020204030204" pitchFamily="49" charset="0"/>
            </a:endParaRP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(0x70); </a:t>
            </a:r>
            <a:r>
              <a:rPr lang="en-US" altLang="ja-JP" sz="800" dirty="0">
                <a:solidFill>
                  <a:srgbClr val="3F7F5F"/>
                </a:solidFill>
                <a:latin typeface="Consolas" panose="020B0609020204030204" pitchFamily="49" charset="0"/>
              </a:rPr>
              <a:t>// contrast low</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(0x56); </a:t>
            </a:r>
            <a:r>
              <a:rPr lang="en-US" altLang="ja-JP" sz="800" dirty="0">
                <a:solidFill>
                  <a:srgbClr val="3F7F5F"/>
                </a:solidFill>
                <a:latin typeface="Consolas" panose="020B0609020204030204" pitchFamily="49" charset="0"/>
              </a:rPr>
              <a:t>// contrast high / icon / power</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(0x6c); </a:t>
            </a:r>
            <a:r>
              <a:rPr lang="en-US" altLang="ja-JP" sz="800" dirty="0">
                <a:solidFill>
                  <a:srgbClr val="3F7F5F"/>
                </a:solidFill>
                <a:latin typeface="Consolas" panose="020B0609020204030204" pitchFamily="49" charset="0"/>
              </a:rPr>
              <a:t>// follower control</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HAL_Delay</a:t>
            </a:r>
            <a:r>
              <a:rPr lang="en-US" altLang="ja-JP" sz="800" dirty="0">
                <a:solidFill>
                  <a:srgbClr val="000000"/>
                </a:solidFill>
                <a:latin typeface="Consolas" panose="020B0609020204030204" pitchFamily="49" charset="0"/>
              </a:rPr>
              <a:t>(300);</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(0x38); </a:t>
            </a:r>
            <a:r>
              <a:rPr lang="en-US" altLang="ja-JP" sz="800" dirty="0">
                <a:solidFill>
                  <a:srgbClr val="3F7F5F"/>
                </a:solidFill>
                <a:latin typeface="Consolas" panose="020B0609020204030204" pitchFamily="49" charset="0"/>
              </a:rPr>
              <a:t>// function set</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(0x0c); </a:t>
            </a:r>
            <a:r>
              <a:rPr lang="en-US" altLang="ja-JP" sz="800" dirty="0">
                <a:solidFill>
                  <a:srgbClr val="3F7F5F"/>
                </a:solidFill>
                <a:latin typeface="Consolas" panose="020B0609020204030204" pitchFamily="49" charset="0"/>
              </a:rPr>
              <a:t>// display on</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(0x01); </a:t>
            </a:r>
            <a:r>
              <a:rPr lang="en-US" altLang="ja-JP" sz="800" dirty="0">
                <a:solidFill>
                  <a:srgbClr val="3F7F5F"/>
                </a:solidFill>
                <a:latin typeface="Consolas" panose="020B0609020204030204" pitchFamily="49" charset="0"/>
              </a:rPr>
              <a:t>// clear display</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HAL_Delay</a:t>
            </a:r>
            <a:r>
              <a:rPr lang="en-US" altLang="ja-JP" sz="800" dirty="0">
                <a:solidFill>
                  <a:srgbClr val="000000"/>
                </a:solidFill>
                <a:latin typeface="Consolas" panose="020B0609020204030204" pitchFamily="49" charset="0"/>
              </a:rPr>
              <a:t>(2);</a:t>
            </a:r>
          </a:p>
          <a:p>
            <a:pPr algn="l"/>
            <a:r>
              <a:rPr lang="en-US" altLang="ja-JP" sz="800" dirty="0">
                <a:solidFill>
                  <a:srgbClr val="000000"/>
                </a:solidFill>
                <a:latin typeface="Consolas" panose="020B0609020204030204" pitchFamily="49" charset="0"/>
              </a:rPr>
              <a:t>}</a:t>
            </a:r>
          </a:p>
          <a:p>
            <a:pPr algn="l"/>
            <a:endParaRPr lang="ja-JP" altLang="en-US" sz="800" dirty="0">
              <a:latin typeface="Consolas" panose="020B0609020204030204" pitchFamily="49" charset="0"/>
            </a:endParaRPr>
          </a:p>
          <a:p>
            <a:pPr algn="l"/>
            <a:r>
              <a:rPr lang="en-US" altLang="ja-JP" sz="800" b="1" dirty="0">
                <a:solidFill>
                  <a:srgbClr val="7F0055"/>
                </a:solidFill>
                <a:latin typeface="Consolas" panose="020B0609020204030204" pitchFamily="49" charset="0"/>
              </a:rPr>
              <a:t>void</a:t>
            </a:r>
            <a:r>
              <a:rPr lang="en-US" altLang="ja-JP" sz="800" b="1" dirty="0">
                <a:solidFill>
                  <a:srgbClr val="000000"/>
                </a:solidFill>
                <a:latin typeface="Consolas" panose="020B0609020204030204" pitchFamily="49" charset="0"/>
              </a:rPr>
              <a:t> </a:t>
            </a:r>
            <a:r>
              <a:rPr lang="en-US" altLang="ja-JP" sz="800" b="1" dirty="0" err="1">
                <a:solidFill>
                  <a:srgbClr val="000000"/>
                </a:solidFill>
                <a:latin typeface="Consolas" panose="020B0609020204030204" pitchFamily="49" charset="0"/>
              </a:rPr>
              <a:t>pl_lcd_move</a:t>
            </a:r>
            <a:r>
              <a:rPr lang="en-US" altLang="ja-JP" sz="800" b="1" dirty="0">
                <a:solidFill>
                  <a:srgbClr val="000000"/>
                </a:solidFill>
                <a:latin typeface="Consolas" panose="020B0609020204030204" pitchFamily="49" charset="0"/>
              </a:rPr>
              <a:t>(</a:t>
            </a:r>
            <a:r>
              <a:rPr lang="en-US" altLang="ja-JP" sz="800" b="1" dirty="0">
                <a:solidFill>
                  <a:srgbClr val="005032"/>
                </a:solidFill>
                <a:latin typeface="Consolas" panose="020B0609020204030204" pitchFamily="49" charset="0"/>
              </a:rPr>
              <a:t>uint8_t</a:t>
            </a:r>
            <a:r>
              <a:rPr lang="en-US" altLang="ja-JP" sz="800" b="1" dirty="0">
                <a:solidFill>
                  <a:srgbClr val="000000"/>
                </a:solidFill>
                <a:latin typeface="Consolas" panose="020B0609020204030204" pitchFamily="49" charset="0"/>
              </a:rPr>
              <a:t> pos){</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(0x80 | pos);</a:t>
            </a:r>
          </a:p>
          <a:p>
            <a:pPr algn="l"/>
            <a:r>
              <a:rPr lang="en-US" altLang="ja-JP" sz="800" dirty="0">
                <a:solidFill>
                  <a:srgbClr val="000000"/>
                </a:solidFill>
                <a:latin typeface="Consolas" panose="020B0609020204030204" pitchFamily="49" charset="0"/>
              </a:rPr>
              <a:t>}</a:t>
            </a:r>
          </a:p>
          <a:p>
            <a:pPr algn="l"/>
            <a:endParaRPr lang="ja-JP" altLang="en-US" sz="800" dirty="0">
              <a:latin typeface="Consolas" panose="020B0609020204030204" pitchFamily="49" charset="0"/>
            </a:endParaRPr>
          </a:p>
          <a:p>
            <a:pPr algn="l"/>
            <a:r>
              <a:rPr lang="fr-FR" altLang="ja-JP" sz="800" b="1" dirty="0">
                <a:solidFill>
                  <a:srgbClr val="7F0055"/>
                </a:solidFill>
                <a:latin typeface="Consolas" panose="020B0609020204030204" pitchFamily="49" charset="0"/>
              </a:rPr>
              <a:t>void</a:t>
            </a:r>
            <a:r>
              <a:rPr lang="fr-FR" altLang="ja-JP" sz="800" b="1" dirty="0">
                <a:solidFill>
                  <a:srgbClr val="000000"/>
                </a:solidFill>
                <a:latin typeface="Consolas" panose="020B0609020204030204" pitchFamily="49" charset="0"/>
              </a:rPr>
              <a:t> pl_lcd_pos(</a:t>
            </a:r>
            <a:r>
              <a:rPr lang="fr-FR" altLang="ja-JP" sz="800" b="1" dirty="0">
                <a:solidFill>
                  <a:srgbClr val="005032"/>
                </a:solidFill>
                <a:latin typeface="Consolas" panose="020B0609020204030204" pitchFamily="49" charset="0"/>
              </a:rPr>
              <a:t>uint8_t</a:t>
            </a:r>
            <a:r>
              <a:rPr lang="fr-FR" altLang="ja-JP" sz="800" b="1" dirty="0">
                <a:solidFill>
                  <a:srgbClr val="000000"/>
                </a:solidFill>
                <a:latin typeface="Consolas" panose="020B0609020204030204" pitchFamily="49" charset="0"/>
              </a:rPr>
              <a:t> raw, </a:t>
            </a:r>
            <a:r>
              <a:rPr lang="fr-FR" altLang="ja-JP" sz="800" b="1" dirty="0">
                <a:solidFill>
                  <a:srgbClr val="005032"/>
                </a:solidFill>
                <a:latin typeface="Consolas" panose="020B0609020204030204" pitchFamily="49" charset="0"/>
              </a:rPr>
              <a:t>uint8_t</a:t>
            </a:r>
            <a:r>
              <a:rPr lang="fr-FR" altLang="ja-JP" sz="800" b="1" dirty="0">
                <a:solidFill>
                  <a:srgbClr val="000000"/>
                </a:solidFill>
                <a:latin typeface="Consolas" panose="020B0609020204030204" pitchFamily="49" charset="0"/>
              </a:rPr>
              <a:t> col) {</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(0x80 | ((raw &amp; 0x01) &lt;&lt; 6) | col);</a:t>
            </a:r>
          </a:p>
          <a:p>
            <a:pPr algn="l"/>
            <a:r>
              <a:rPr lang="en-US" altLang="ja-JP" sz="800" dirty="0">
                <a:solidFill>
                  <a:srgbClr val="000000"/>
                </a:solidFill>
                <a:latin typeface="Consolas" panose="020B0609020204030204" pitchFamily="49" charset="0"/>
              </a:rPr>
              <a:t>}</a:t>
            </a:r>
          </a:p>
          <a:p>
            <a:pPr algn="l"/>
            <a:endParaRPr lang="ja-JP" altLang="en-US" sz="800" dirty="0">
              <a:latin typeface="Consolas" panose="020B0609020204030204" pitchFamily="49" charset="0"/>
            </a:endParaRPr>
          </a:p>
          <a:p>
            <a:pPr algn="l"/>
            <a:r>
              <a:rPr lang="en-US" altLang="ja-JP" sz="800" b="1" dirty="0">
                <a:solidFill>
                  <a:srgbClr val="7F0055"/>
                </a:solidFill>
                <a:latin typeface="Consolas" panose="020B0609020204030204" pitchFamily="49" charset="0"/>
              </a:rPr>
              <a:t>void</a:t>
            </a:r>
            <a:r>
              <a:rPr lang="en-US" altLang="ja-JP" sz="800" b="1" dirty="0">
                <a:solidFill>
                  <a:srgbClr val="000000"/>
                </a:solidFill>
                <a:latin typeface="Consolas" panose="020B0609020204030204" pitchFamily="49" charset="0"/>
              </a:rPr>
              <a:t> </a:t>
            </a:r>
            <a:r>
              <a:rPr lang="en-US" altLang="ja-JP" sz="800" b="1" dirty="0" err="1">
                <a:solidFill>
                  <a:srgbClr val="000000"/>
                </a:solidFill>
                <a:latin typeface="Consolas" panose="020B0609020204030204" pitchFamily="49" charset="0"/>
              </a:rPr>
              <a:t>pl_lcd_clear</a:t>
            </a:r>
            <a:r>
              <a:rPr lang="en-US" altLang="ja-JP" sz="800" b="1" dirty="0">
                <a:solidFill>
                  <a:srgbClr val="000000"/>
                </a:solidFill>
                <a:latin typeface="Consolas" panose="020B0609020204030204" pitchFamily="49" charset="0"/>
              </a:rPr>
              <a:t>() {</a:t>
            </a:r>
          </a:p>
          <a:p>
            <a:pPr algn="l"/>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lcd_cmd</a:t>
            </a:r>
            <a:r>
              <a:rPr lang="en-US" altLang="ja-JP" sz="800" dirty="0">
                <a:solidFill>
                  <a:srgbClr val="000000"/>
                </a:solidFill>
                <a:latin typeface="Consolas" panose="020B0609020204030204" pitchFamily="49" charset="0"/>
              </a:rPr>
              <a:t>(0x01);</a:t>
            </a:r>
          </a:p>
          <a:p>
            <a:r>
              <a:rPr lang="en-US" altLang="ja-JP" sz="800" dirty="0">
                <a:solidFill>
                  <a:srgbClr val="000000"/>
                </a:solidFill>
                <a:latin typeface="Consolas" panose="020B0609020204030204" pitchFamily="49" charset="0"/>
              </a:rPr>
              <a:t>  </a:t>
            </a:r>
            <a:r>
              <a:rPr lang="en-US" altLang="ja-JP" sz="800" dirty="0" err="1">
                <a:solidFill>
                  <a:srgbClr val="000000"/>
                </a:solidFill>
                <a:latin typeface="Consolas" panose="020B0609020204030204" pitchFamily="49" charset="0"/>
              </a:rPr>
              <a:t>HAL_Delay</a:t>
            </a:r>
            <a:r>
              <a:rPr lang="en-US" altLang="ja-JP" sz="800" dirty="0">
                <a:solidFill>
                  <a:srgbClr val="000000"/>
                </a:solidFill>
                <a:latin typeface="Consolas" panose="020B0609020204030204" pitchFamily="49" charset="0"/>
              </a:rPr>
              <a:t>(2);</a:t>
            </a:r>
          </a:p>
          <a:p>
            <a:pPr algn="l"/>
            <a:endParaRPr lang="en-US" altLang="ja-JP" sz="800" dirty="0">
              <a:solidFill>
                <a:srgbClr val="000000"/>
              </a:solidFill>
              <a:latin typeface="Consolas" panose="020B0609020204030204" pitchFamily="49" charset="0"/>
            </a:endParaRPr>
          </a:p>
          <a:p>
            <a:pPr algn="l"/>
            <a:r>
              <a:rPr lang="en-US" altLang="ja-JP" sz="800" dirty="0">
                <a:solidFill>
                  <a:srgbClr val="000000"/>
                </a:solidFill>
                <a:latin typeface="Consolas" panose="020B0609020204030204" pitchFamily="49" charset="0"/>
              </a:rPr>
              <a:t>}</a:t>
            </a:r>
            <a:endParaRPr kumimoji="1" lang="ja-JP" altLang="en-US" sz="800" dirty="0"/>
          </a:p>
        </p:txBody>
      </p:sp>
      <p:sp>
        <p:nvSpPr>
          <p:cNvPr id="9" name="テキスト ボックス 8">
            <a:extLst>
              <a:ext uri="{FF2B5EF4-FFF2-40B4-BE49-F238E27FC236}">
                <a16:creationId xmlns:a16="http://schemas.microsoft.com/office/drawing/2014/main" id="{E6E07E90-491F-0EB5-E23A-38D36A421248}"/>
              </a:ext>
            </a:extLst>
          </p:cNvPr>
          <p:cNvSpPr txBox="1"/>
          <p:nvPr/>
        </p:nvSpPr>
        <p:spPr>
          <a:xfrm>
            <a:off x="129713" y="4988257"/>
            <a:ext cx="6094602" cy="1869743"/>
          </a:xfrm>
          <a:prstGeom prst="rect">
            <a:avLst/>
          </a:prstGeom>
          <a:noFill/>
        </p:spPr>
        <p:txBody>
          <a:bodyPr wrap="square">
            <a:spAutoFit/>
          </a:bodyPr>
          <a:lstStyle/>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pl_lcd_init</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pl_lcd_puts</a:t>
            </a:r>
            <a:r>
              <a:rPr lang="en-US" altLang="ja-JP" sz="1050" dirty="0">
                <a:solidFill>
                  <a:srgbClr val="000000"/>
                </a:solidFill>
                <a:latin typeface="Consolas" panose="020B0609020204030204" pitchFamily="49" charset="0"/>
              </a:rPr>
              <a:t>(</a:t>
            </a:r>
            <a:r>
              <a:rPr lang="en-US" altLang="ja-JP" sz="1050" dirty="0">
                <a:solidFill>
                  <a:srgbClr val="2A00FF"/>
                </a:solidFill>
                <a:latin typeface="Consolas" panose="020B0609020204030204" pitchFamily="49" charset="0"/>
              </a:rPr>
              <a:t>"Hello"</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pl_lcd_pos</a:t>
            </a:r>
            <a:r>
              <a:rPr lang="en-US" altLang="ja-JP" sz="1050" dirty="0">
                <a:solidFill>
                  <a:srgbClr val="000000"/>
                </a:solidFill>
                <a:latin typeface="Consolas" panose="020B0609020204030204" pitchFamily="49" charset="0"/>
              </a:rPr>
              <a:t>(1, 0);</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pl_lcd_puts</a:t>
            </a:r>
            <a:r>
              <a:rPr lang="en-US" altLang="ja-JP" sz="1050" dirty="0">
                <a:solidFill>
                  <a:srgbClr val="000000"/>
                </a:solidFill>
                <a:latin typeface="Consolas" panose="020B0609020204030204" pitchFamily="49" charset="0"/>
              </a:rPr>
              <a:t>(</a:t>
            </a:r>
            <a:r>
              <a:rPr lang="en-US" altLang="ja-JP" sz="1050" dirty="0">
                <a:solidFill>
                  <a:srgbClr val="2A00FF"/>
                </a:solidFill>
                <a:latin typeface="Consolas" panose="020B0609020204030204" pitchFamily="49" charset="0"/>
              </a:rPr>
              <a:t>"   STM32"</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HAL_Delay</a:t>
            </a:r>
            <a:r>
              <a:rPr lang="en-US" altLang="ja-JP" sz="1050" dirty="0">
                <a:solidFill>
                  <a:srgbClr val="000000"/>
                </a:solidFill>
                <a:latin typeface="Consolas" panose="020B0609020204030204" pitchFamily="49" charset="0"/>
              </a:rPr>
              <a:t>(500);</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pl_lcd_clear</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pl_lcd_pos</a:t>
            </a:r>
            <a:r>
              <a:rPr lang="en-US" altLang="ja-JP" sz="1050" dirty="0">
                <a:solidFill>
                  <a:srgbClr val="000000"/>
                </a:solidFill>
                <a:latin typeface="Consolas" panose="020B0609020204030204" pitchFamily="49" charset="0"/>
              </a:rPr>
              <a:t>(0, 0);</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pl_lcd_puts</a:t>
            </a:r>
            <a:r>
              <a:rPr lang="en-US" altLang="ja-JP" sz="1050" dirty="0">
                <a:solidFill>
                  <a:srgbClr val="000000"/>
                </a:solidFill>
                <a:latin typeface="Consolas" panose="020B0609020204030204" pitchFamily="49" charset="0"/>
              </a:rPr>
              <a:t>(</a:t>
            </a:r>
            <a:r>
              <a:rPr lang="en-US" altLang="ja-JP" sz="1050" dirty="0">
                <a:solidFill>
                  <a:srgbClr val="2A00FF"/>
                </a:solidFill>
                <a:latin typeface="Consolas" panose="020B0609020204030204" pitchFamily="49" charset="0"/>
              </a:rPr>
              <a:t>"Mice"</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pl_lcd_pos</a:t>
            </a:r>
            <a:r>
              <a:rPr lang="en-US" altLang="ja-JP" sz="1050" dirty="0">
                <a:solidFill>
                  <a:srgbClr val="000000"/>
                </a:solidFill>
                <a:latin typeface="Consolas" panose="020B0609020204030204" pitchFamily="49" charset="0"/>
              </a:rPr>
              <a:t>(1, 0);</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pl_lcd_puts</a:t>
            </a:r>
            <a:r>
              <a:rPr lang="en-US" altLang="ja-JP" sz="1050" dirty="0">
                <a:solidFill>
                  <a:srgbClr val="000000"/>
                </a:solidFill>
                <a:latin typeface="Consolas" panose="020B0609020204030204" pitchFamily="49" charset="0"/>
              </a:rPr>
              <a:t>(</a:t>
            </a:r>
            <a:r>
              <a:rPr lang="en-US" altLang="ja-JP" sz="1050" dirty="0">
                <a:solidFill>
                  <a:srgbClr val="2A00FF"/>
                </a:solidFill>
                <a:latin typeface="Consolas" panose="020B0609020204030204" pitchFamily="49" charset="0"/>
              </a:rPr>
              <a:t>"</a:t>
            </a:r>
            <a:r>
              <a:rPr lang="ja-JP" altLang="en-US" sz="1050" dirty="0">
                <a:solidFill>
                  <a:srgbClr val="2A00FF"/>
                </a:solidFill>
                <a:latin typeface="Consolas" panose="020B0609020204030204" pitchFamily="49" charset="0"/>
              </a:rPr>
              <a:t>ﾀｽｹﾃ</a:t>
            </a:r>
            <a:r>
              <a:rPr lang="en-US" altLang="ja-JP" sz="1050" dirty="0">
                <a:solidFill>
                  <a:srgbClr val="2A00FF"/>
                </a:solidFill>
                <a:latin typeface="Consolas" panose="020B0609020204030204" pitchFamily="49" charset="0"/>
              </a:rPr>
              <a:t>"</a:t>
            </a:r>
            <a:r>
              <a:rPr lang="en-US" altLang="ja-JP" sz="1050"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HAL_Delay</a:t>
            </a:r>
            <a:r>
              <a:rPr lang="en-US" altLang="ja-JP" sz="1050" dirty="0">
                <a:solidFill>
                  <a:srgbClr val="000000"/>
                </a:solidFill>
                <a:latin typeface="Consolas" panose="020B0609020204030204" pitchFamily="49" charset="0"/>
              </a:rPr>
              <a:t>(100);</a:t>
            </a:r>
            <a:endParaRPr lang="ja-JP" altLang="en-US" sz="1050" dirty="0"/>
          </a:p>
        </p:txBody>
      </p:sp>
      <p:sp>
        <p:nvSpPr>
          <p:cNvPr id="11" name="テキスト ボックス 10">
            <a:extLst>
              <a:ext uri="{FF2B5EF4-FFF2-40B4-BE49-F238E27FC236}">
                <a16:creationId xmlns:a16="http://schemas.microsoft.com/office/drawing/2014/main" id="{DCEDEF95-9FE8-939C-D9AC-DD822CA15304}"/>
              </a:ext>
            </a:extLst>
          </p:cNvPr>
          <p:cNvSpPr txBox="1"/>
          <p:nvPr/>
        </p:nvSpPr>
        <p:spPr>
          <a:xfrm>
            <a:off x="6224315" y="5665464"/>
            <a:ext cx="6094602" cy="1169551"/>
          </a:xfrm>
          <a:prstGeom prst="rect">
            <a:avLst/>
          </a:prstGeom>
          <a:noFill/>
        </p:spPr>
        <p:txBody>
          <a:bodyPr wrap="square">
            <a:spAutoFit/>
          </a:bodyPr>
          <a:lstStyle/>
          <a:p>
            <a:pPr algn="l"/>
            <a:r>
              <a:rPr lang="en-US" altLang="ja-JP" sz="1400" dirty="0">
                <a:solidFill>
                  <a:srgbClr val="000000"/>
                </a:solidFill>
                <a:latin typeface="Consolas" panose="020B0609020204030204" pitchFamily="49" charset="0"/>
              </a:rPr>
              <a:t> </a:t>
            </a:r>
            <a:r>
              <a:rPr lang="en-US" altLang="ja-JP" sz="1400" b="1" dirty="0">
                <a:solidFill>
                  <a:srgbClr val="7F0055"/>
                </a:solidFill>
                <a:latin typeface="Consolas" panose="020B0609020204030204" pitchFamily="49" charset="0"/>
              </a:rPr>
              <a:t>char</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strBuffer</a:t>
            </a:r>
            <a:r>
              <a:rPr lang="en-US" altLang="ja-JP" sz="1400" b="1" dirty="0">
                <a:solidFill>
                  <a:srgbClr val="000000"/>
                </a:solidFill>
                <a:latin typeface="Consolas" panose="020B0609020204030204" pitchFamily="49" charset="0"/>
              </a:rPr>
              <a:t>[17] = {0};</a:t>
            </a:r>
          </a:p>
          <a:p>
            <a:pPr algn="l"/>
            <a:r>
              <a:rPr lang="en-US" altLang="ja-JP" sz="1400" dirty="0">
                <a:solidFill>
                  <a:srgbClr val="000000"/>
                </a:solidFill>
                <a:latin typeface="Consolas" panose="020B0609020204030204" pitchFamily="49" charset="0"/>
              </a:rPr>
              <a:t> </a:t>
            </a:r>
            <a:r>
              <a:rPr lang="en-US" altLang="ja-JP" sz="1400" b="1" u="sng" dirty="0" err="1">
                <a:solidFill>
                  <a:srgbClr val="000000"/>
                </a:solidFill>
                <a:latin typeface="Consolas" panose="020B0609020204030204" pitchFamily="49" charset="0"/>
              </a:rPr>
              <a:t>sprintf</a:t>
            </a:r>
            <a:r>
              <a:rPr lang="en-US" altLang="ja-JP" sz="1400" b="1" u="sng" dirty="0">
                <a:solidFill>
                  <a:srgbClr val="000000"/>
                </a:solidFill>
                <a:latin typeface="Consolas" panose="020B0609020204030204" pitchFamily="49" charset="0"/>
              </a:rPr>
              <a:t>(</a:t>
            </a:r>
            <a:r>
              <a:rPr lang="en-US" altLang="ja-JP" sz="1400" b="1" u="sng" dirty="0" err="1">
                <a:solidFill>
                  <a:srgbClr val="000000"/>
                </a:solidFill>
                <a:latin typeface="Consolas" panose="020B0609020204030204" pitchFamily="49" charset="0"/>
              </a:rPr>
              <a:t>strBuffer</a:t>
            </a:r>
            <a:r>
              <a:rPr lang="en-US" altLang="ja-JP" sz="1400" b="1" u="sng" dirty="0">
                <a:solidFill>
                  <a:srgbClr val="000000"/>
                </a:solidFill>
                <a:latin typeface="Consolas" panose="020B0609020204030204" pitchFamily="49" charset="0"/>
              </a:rPr>
              <a:t>, </a:t>
            </a:r>
            <a:r>
              <a:rPr lang="en-US" altLang="ja-JP" sz="1400" b="1" u="sng" dirty="0">
                <a:solidFill>
                  <a:srgbClr val="2A00FF"/>
                </a:solidFill>
                <a:latin typeface="Consolas" panose="020B0609020204030204" pitchFamily="49" charset="0"/>
              </a:rPr>
              <a:t>"CNT=%04d"</a:t>
            </a:r>
            <a:r>
              <a:rPr lang="en-US" altLang="ja-JP" sz="1400" b="1" u="sng" dirty="0">
                <a:solidFill>
                  <a:srgbClr val="000000"/>
                </a:solidFill>
                <a:latin typeface="Consolas" panose="020B0609020204030204" pitchFamily="49" charset="0"/>
              </a:rPr>
              <a:t>, </a:t>
            </a:r>
            <a:r>
              <a:rPr lang="en-US" altLang="ja-JP" sz="1400" b="1" u="sng" dirty="0" err="1">
                <a:solidFill>
                  <a:srgbClr val="000000"/>
                </a:solidFill>
                <a:latin typeface="Consolas" panose="020B0609020204030204" pitchFamily="49" charset="0"/>
              </a:rPr>
              <a:t>cnt</a:t>
            </a:r>
            <a:r>
              <a:rPr lang="en-US" altLang="ja-JP" sz="1400" b="1" u="sng"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 </a:t>
            </a:r>
            <a:r>
              <a:rPr lang="en-US" altLang="ja-JP" sz="1400" dirty="0" err="1">
                <a:solidFill>
                  <a:srgbClr val="000000"/>
                </a:solidFill>
                <a:latin typeface="Consolas" panose="020B0609020204030204" pitchFamily="49" charset="0"/>
              </a:rPr>
              <a:t>cnt</a:t>
            </a:r>
            <a:r>
              <a:rPr lang="en-US" altLang="ja-JP" sz="1400"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 </a:t>
            </a:r>
            <a:r>
              <a:rPr lang="en-US" altLang="ja-JP" sz="1400" dirty="0" err="1">
                <a:solidFill>
                  <a:srgbClr val="000000"/>
                </a:solidFill>
                <a:latin typeface="Consolas" panose="020B0609020204030204" pitchFamily="49" charset="0"/>
              </a:rPr>
              <a:t>pl_lcd_pos</a:t>
            </a:r>
            <a:r>
              <a:rPr lang="en-US" altLang="ja-JP" sz="1400" dirty="0">
                <a:solidFill>
                  <a:srgbClr val="000000"/>
                </a:solidFill>
                <a:latin typeface="Consolas" panose="020B0609020204030204" pitchFamily="49" charset="0"/>
              </a:rPr>
              <a:t>(1, 0);</a:t>
            </a:r>
          </a:p>
          <a:p>
            <a:pPr algn="l"/>
            <a:r>
              <a:rPr lang="en-US" altLang="ja-JP" sz="1400" dirty="0">
                <a:solidFill>
                  <a:srgbClr val="000000"/>
                </a:solidFill>
                <a:latin typeface="Consolas" panose="020B0609020204030204" pitchFamily="49" charset="0"/>
              </a:rPr>
              <a:t> </a:t>
            </a:r>
            <a:r>
              <a:rPr lang="en-US" altLang="ja-JP" sz="1400" dirty="0" err="1">
                <a:solidFill>
                  <a:srgbClr val="000000"/>
                </a:solidFill>
                <a:latin typeface="Consolas" panose="020B0609020204030204" pitchFamily="49" charset="0"/>
              </a:rPr>
              <a:t>pl_lcd_puts</a:t>
            </a:r>
            <a:r>
              <a:rPr lang="en-US" altLang="ja-JP" sz="1400" dirty="0">
                <a:solidFill>
                  <a:srgbClr val="000000"/>
                </a:solidFill>
                <a:latin typeface="Consolas" panose="020B0609020204030204" pitchFamily="49" charset="0"/>
              </a:rPr>
              <a:t>(</a:t>
            </a:r>
            <a:r>
              <a:rPr lang="en-US" altLang="ja-JP" sz="1400" dirty="0" err="1">
                <a:solidFill>
                  <a:srgbClr val="000000"/>
                </a:solidFill>
                <a:latin typeface="Consolas" panose="020B0609020204030204" pitchFamily="49" charset="0"/>
              </a:rPr>
              <a:t>strBuffer</a:t>
            </a:r>
            <a:r>
              <a:rPr lang="en-US" altLang="ja-JP" sz="1400" dirty="0">
                <a:solidFill>
                  <a:srgbClr val="000000"/>
                </a:solidFill>
                <a:latin typeface="Consolas" panose="020B0609020204030204" pitchFamily="49" charset="0"/>
              </a:rPr>
              <a:t>);</a:t>
            </a:r>
            <a:endParaRPr lang="ja-JP" altLang="en-US" sz="1400" dirty="0"/>
          </a:p>
        </p:txBody>
      </p:sp>
      <p:sp>
        <p:nvSpPr>
          <p:cNvPr id="12" name="テキスト ボックス 11">
            <a:extLst>
              <a:ext uri="{FF2B5EF4-FFF2-40B4-BE49-F238E27FC236}">
                <a16:creationId xmlns:a16="http://schemas.microsoft.com/office/drawing/2014/main" id="{FF0580E8-EC93-CEA6-8F07-87EB9F4D7C36}"/>
              </a:ext>
            </a:extLst>
          </p:cNvPr>
          <p:cNvSpPr txBox="1"/>
          <p:nvPr/>
        </p:nvSpPr>
        <p:spPr>
          <a:xfrm>
            <a:off x="129713" y="4618925"/>
            <a:ext cx="1820411" cy="369332"/>
          </a:xfrm>
          <a:prstGeom prst="rect">
            <a:avLst/>
          </a:prstGeom>
          <a:noFill/>
        </p:spPr>
        <p:txBody>
          <a:bodyPr wrap="square" rtlCol="0">
            <a:spAutoFit/>
          </a:bodyPr>
          <a:lstStyle/>
          <a:p>
            <a:r>
              <a:rPr kumimoji="1" lang="en-US" altLang="ja-JP" dirty="0"/>
              <a:t>While</a:t>
            </a:r>
            <a:r>
              <a:rPr kumimoji="1" lang="ja-JP" altLang="en-US" dirty="0"/>
              <a:t>文前</a:t>
            </a:r>
          </a:p>
        </p:txBody>
      </p:sp>
      <p:sp>
        <p:nvSpPr>
          <p:cNvPr id="13" name="テキスト ボックス 12">
            <a:extLst>
              <a:ext uri="{FF2B5EF4-FFF2-40B4-BE49-F238E27FC236}">
                <a16:creationId xmlns:a16="http://schemas.microsoft.com/office/drawing/2014/main" id="{04A2711D-2B37-6CF8-D9AF-EDD2EF131E07}"/>
              </a:ext>
            </a:extLst>
          </p:cNvPr>
          <p:cNvSpPr txBox="1"/>
          <p:nvPr/>
        </p:nvSpPr>
        <p:spPr>
          <a:xfrm>
            <a:off x="6224315" y="5201095"/>
            <a:ext cx="1820411" cy="369332"/>
          </a:xfrm>
          <a:prstGeom prst="rect">
            <a:avLst/>
          </a:prstGeom>
          <a:noFill/>
        </p:spPr>
        <p:txBody>
          <a:bodyPr wrap="square" rtlCol="0">
            <a:spAutoFit/>
          </a:bodyPr>
          <a:lstStyle/>
          <a:p>
            <a:r>
              <a:rPr kumimoji="1" lang="en-US" altLang="ja-JP" dirty="0"/>
              <a:t>While</a:t>
            </a:r>
            <a:r>
              <a:rPr kumimoji="1" lang="ja-JP" altLang="en-US" dirty="0"/>
              <a:t>文中</a:t>
            </a:r>
          </a:p>
        </p:txBody>
      </p:sp>
    </p:spTree>
    <p:extLst>
      <p:ext uri="{BB962C8B-B14F-4D97-AF65-F5344CB8AC3E}">
        <p14:creationId xmlns:p14="http://schemas.microsoft.com/office/powerpoint/2010/main" val="3770253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B955B-2933-9CF3-336F-D015F597B96B}"/>
              </a:ext>
            </a:extLst>
          </p:cNvPr>
          <p:cNvSpPr>
            <a:spLocks noGrp="1"/>
          </p:cNvSpPr>
          <p:nvPr>
            <p:ph type="title"/>
          </p:nvPr>
        </p:nvSpPr>
        <p:spPr/>
        <p:txBody>
          <a:bodyPr/>
          <a:lstStyle/>
          <a:p>
            <a:r>
              <a:rPr kumimoji="1" lang="en-US" altLang="ja-JP" dirty="0"/>
              <a:t>ADC</a:t>
            </a:r>
            <a:r>
              <a:rPr kumimoji="1" lang="ja-JP" altLang="en-US" dirty="0"/>
              <a:t>の設定</a:t>
            </a:r>
          </a:p>
        </p:txBody>
      </p:sp>
      <p:pic>
        <p:nvPicPr>
          <p:cNvPr id="5" name="図 4">
            <a:extLst>
              <a:ext uri="{FF2B5EF4-FFF2-40B4-BE49-F238E27FC236}">
                <a16:creationId xmlns:a16="http://schemas.microsoft.com/office/drawing/2014/main" id="{440D3AAC-D1D2-AA3C-2934-C4FB1DA5E920}"/>
              </a:ext>
            </a:extLst>
          </p:cNvPr>
          <p:cNvPicPr>
            <a:picLocks noChangeAspect="1"/>
          </p:cNvPicPr>
          <p:nvPr/>
        </p:nvPicPr>
        <p:blipFill>
          <a:blip r:embed="rId2"/>
          <a:stretch>
            <a:fillRect/>
          </a:stretch>
        </p:blipFill>
        <p:spPr>
          <a:xfrm>
            <a:off x="5391875" y="1027906"/>
            <a:ext cx="6626165" cy="4445102"/>
          </a:xfrm>
          <a:prstGeom prst="rect">
            <a:avLst/>
          </a:prstGeom>
        </p:spPr>
      </p:pic>
      <p:pic>
        <p:nvPicPr>
          <p:cNvPr id="14" name="コンテンツ プレースホルダー 13">
            <a:extLst>
              <a:ext uri="{FF2B5EF4-FFF2-40B4-BE49-F238E27FC236}">
                <a16:creationId xmlns:a16="http://schemas.microsoft.com/office/drawing/2014/main" id="{048511DF-2241-83DC-7914-41C2A827301C}"/>
              </a:ext>
            </a:extLst>
          </p:cNvPr>
          <p:cNvPicPr>
            <a:picLocks noGrp="1" noChangeAspect="1"/>
          </p:cNvPicPr>
          <p:nvPr>
            <p:ph idx="1"/>
          </p:nvPr>
        </p:nvPicPr>
        <p:blipFill>
          <a:blip r:embed="rId3"/>
          <a:stretch>
            <a:fillRect/>
          </a:stretch>
        </p:blipFill>
        <p:spPr>
          <a:xfrm>
            <a:off x="0" y="1368425"/>
            <a:ext cx="5391875" cy="4351338"/>
          </a:xfrm>
        </p:spPr>
      </p:pic>
      <p:sp>
        <p:nvSpPr>
          <p:cNvPr id="15" name="テキスト ボックス 14">
            <a:extLst>
              <a:ext uri="{FF2B5EF4-FFF2-40B4-BE49-F238E27FC236}">
                <a16:creationId xmlns:a16="http://schemas.microsoft.com/office/drawing/2014/main" id="{0BC42BD1-4B1D-F00E-E5B1-E43B0A0ADE53}"/>
              </a:ext>
            </a:extLst>
          </p:cNvPr>
          <p:cNvSpPr txBox="1"/>
          <p:nvPr/>
        </p:nvSpPr>
        <p:spPr>
          <a:xfrm>
            <a:off x="1101013" y="5719763"/>
            <a:ext cx="2202024" cy="369332"/>
          </a:xfrm>
          <a:prstGeom prst="rect">
            <a:avLst/>
          </a:prstGeom>
          <a:noFill/>
        </p:spPr>
        <p:txBody>
          <a:bodyPr wrap="square" rtlCol="0">
            <a:spAutoFit/>
          </a:bodyPr>
          <a:lstStyle/>
          <a:p>
            <a:r>
              <a:rPr kumimoji="1" lang="en-US" altLang="ja-JP" dirty="0"/>
              <a:t>ADC1</a:t>
            </a:r>
            <a:r>
              <a:rPr lang="en-US" altLang="ja-JP" dirty="0"/>
              <a:t>_IN</a:t>
            </a:r>
            <a:r>
              <a:rPr lang="ja-JP" altLang="en-US" dirty="0"/>
              <a:t>を選択。</a:t>
            </a:r>
            <a:endParaRPr kumimoji="1" lang="ja-JP" altLang="en-US" dirty="0"/>
          </a:p>
        </p:txBody>
      </p:sp>
    </p:spTree>
    <p:extLst>
      <p:ext uri="{BB962C8B-B14F-4D97-AF65-F5344CB8AC3E}">
        <p14:creationId xmlns:p14="http://schemas.microsoft.com/office/powerpoint/2010/main" val="102380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766D2-B6B6-DBA8-695F-7AB981B5D5D5}"/>
              </a:ext>
            </a:extLst>
          </p:cNvPr>
          <p:cNvSpPr>
            <a:spLocks noGrp="1"/>
          </p:cNvSpPr>
          <p:nvPr>
            <p:ph type="title"/>
          </p:nvPr>
        </p:nvSpPr>
        <p:spPr/>
        <p:txBody>
          <a:bodyPr/>
          <a:lstStyle/>
          <a:p>
            <a:r>
              <a:rPr kumimoji="1" lang="en-US" altLang="ja-JP" dirty="0"/>
              <a:t>ADC</a:t>
            </a:r>
            <a:r>
              <a:rPr kumimoji="1" lang="ja-JP" altLang="en-US" dirty="0"/>
              <a:t>の設定</a:t>
            </a:r>
          </a:p>
        </p:txBody>
      </p:sp>
      <p:pic>
        <p:nvPicPr>
          <p:cNvPr id="4" name="コンテンツ プレースホルダー 3">
            <a:extLst>
              <a:ext uri="{FF2B5EF4-FFF2-40B4-BE49-F238E27FC236}">
                <a16:creationId xmlns:a16="http://schemas.microsoft.com/office/drawing/2014/main" id="{6C1DEE77-57B4-06E9-A4DC-626E491F6E63}"/>
              </a:ext>
            </a:extLst>
          </p:cNvPr>
          <p:cNvPicPr>
            <a:picLocks noGrp="1" noChangeAspect="1"/>
          </p:cNvPicPr>
          <p:nvPr>
            <p:ph idx="1"/>
          </p:nvPr>
        </p:nvPicPr>
        <p:blipFill>
          <a:blip r:embed="rId2"/>
          <a:stretch>
            <a:fillRect/>
          </a:stretch>
        </p:blipFill>
        <p:spPr>
          <a:xfrm>
            <a:off x="181599" y="1202083"/>
            <a:ext cx="4988905" cy="3238492"/>
          </a:xfrm>
          <a:prstGeom prst="rect">
            <a:avLst/>
          </a:prstGeom>
        </p:spPr>
      </p:pic>
      <p:sp>
        <p:nvSpPr>
          <p:cNvPr id="6" name="テキスト ボックス 5">
            <a:extLst>
              <a:ext uri="{FF2B5EF4-FFF2-40B4-BE49-F238E27FC236}">
                <a16:creationId xmlns:a16="http://schemas.microsoft.com/office/drawing/2014/main" id="{7955A864-2359-1859-C89C-BA83D13BA73F}"/>
              </a:ext>
            </a:extLst>
          </p:cNvPr>
          <p:cNvSpPr txBox="1"/>
          <p:nvPr/>
        </p:nvSpPr>
        <p:spPr>
          <a:xfrm>
            <a:off x="1922116" y="3205757"/>
            <a:ext cx="3355597" cy="369332"/>
          </a:xfrm>
          <a:prstGeom prst="rect">
            <a:avLst/>
          </a:prstGeom>
          <a:noFill/>
        </p:spPr>
        <p:txBody>
          <a:bodyPr wrap="square" rtlCol="0">
            <a:spAutoFit/>
          </a:bodyPr>
          <a:lstStyle/>
          <a:p>
            <a:r>
              <a:rPr kumimoji="1" lang="en-US" altLang="ja-JP" dirty="0"/>
              <a:t>DMA</a:t>
            </a:r>
            <a:r>
              <a:rPr kumimoji="1" lang="ja-JP" altLang="en-US" dirty="0"/>
              <a:t>に</a:t>
            </a:r>
            <a:r>
              <a:rPr kumimoji="1" lang="en-US" altLang="ja-JP" dirty="0"/>
              <a:t>add</a:t>
            </a:r>
            <a:r>
              <a:rPr kumimoji="1" lang="ja-JP" altLang="en-US" dirty="0"/>
              <a:t>する</a:t>
            </a:r>
          </a:p>
        </p:txBody>
      </p:sp>
      <p:pic>
        <p:nvPicPr>
          <p:cNvPr id="8" name="図 7">
            <a:extLst>
              <a:ext uri="{FF2B5EF4-FFF2-40B4-BE49-F238E27FC236}">
                <a16:creationId xmlns:a16="http://schemas.microsoft.com/office/drawing/2014/main" id="{9B73A45F-868F-C23F-63AC-8064C6BFF49D}"/>
              </a:ext>
            </a:extLst>
          </p:cNvPr>
          <p:cNvPicPr>
            <a:picLocks noChangeAspect="1"/>
          </p:cNvPicPr>
          <p:nvPr/>
        </p:nvPicPr>
        <p:blipFill>
          <a:blip r:embed="rId3"/>
          <a:stretch>
            <a:fillRect/>
          </a:stretch>
        </p:blipFill>
        <p:spPr>
          <a:xfrm>
            <a:off x="5384922" y="-12379"/>
            <a:ext cx="5528082" cy="3602627"/>
          </a:xfrm>
          <a:prstGeom prst="rect">
            <a:avLst/>
          </a:prstGeom>
        </p:spPr>
      </p:pic>
      <p:sp>
        <p:nvSpPr>
          <p:cNvPr id="9" name="テキスト ボックス 8">
            <a:extLst>
              <a:ext uri="{FF2B5EF4-FFF2-40B4-BE49-F238E27FC236}">
                <a16:creationId xmlns:a16="http://schemas.microsoft.com/office/drawing/2014/main" id="{A9D7CABE-8CE9-D34C-3A9A-BCE1A5F162BC}"/>
              </a:ext>
            </a:extLst>
          </p:cNvPr>
          <p:cNvSpPr txBox="1"/>
          <p:nvPr/>
        </p:nvSpPr>
        <p:spPr>
          <a:xfrm>
            <a:off x="9676001" y="3575089"/>
            <a:ext cx="3355597" cy="369332"/>
          </a:xfrm>
          <a:prstGeom prst="rect">
            <a:avLst/>
          </a:prstGeom>
          <a:noFill/>
        </p:spPr>
        <p:txBody>
          <a:bodyPr wrap="square" rtlCol="0">
            <a:spAutoFit/>
          </a:bodyPr>
          <a:lstStyle/>
          <a:p>
            <a:r>
              <a:rPr kumimoji="1" lang="en-US" altLang="ja-JP" dirty="0"/>
              <a:t>Scan</a:t>
            </a:r>
            <a:r>
              <a:rPr kumimoji="1" lang="ja-JP" altLang="en-US" dirty="0"/>
              <a:t>と</a:t>
            </a:r>
            <a:r>
              <a:rPr kumimoji="1" lang="en-US" altLang="ja-JP" dirty="0"/>
              <a:t>DMA</a:t>
            </a:r>
            <a:r>
              <a:rPr kumimoji="1" lang="ja-JP" altLang="en-US" dirty="0"/>
              <a:t>を</a:t>
            </a:r>
            <a:r>
              <a:rPr kumimoji="1" lang="en-US" altLang="ja-JP" dirty="0"/>
              <a:t>enable</a:t>
            </a:r>
            <a:endParaRPr kumimoji="1" lang="ja-JP" altLang="en-US" dirty="0"/>
          </a:p>
        </p:txBody>
      </p:sp>
      <p:pic>
        <p:nvPicPr>
          <p:cNvPr id="11" name="図 10">
            <a:extLst>
              <a:ext uri="{FF2B5EF4-FFF2-40B4-BE49-F238E27FC236}">
                <a16:creationId xmlns:a16="http://schemas.microsoft.com/office/drawing/2014/main" id="{8AF21B00-4A7B-C563-EF07-D8814782769E}"/>
              </a:ext>
            </a:extLst>
          </p:cNvPr>
          <p:cNvPicPr>
            <a:picLocks noChangeAspect="1"/>
          </p:cNvPicPr>
          <p:nvPr/>
        </p:nvPicPr>
        <p:blipFill>
          <a:blip r:embed="rId4"/>
          <a:stretch>
            <a:fillRect/>
          </a:stretch>
        </p:blipFill>
        <p:spPr>
          <a:xfrm>
            <a:off x="5721293" y="3967752"/>
            <a:ext cx="3103925" cy="2883728"/>
          </a:xfrm>
          <a:prstGeom prst="rect">
            <a:avLst/>
          </a:prstGeom>
        </p:spPr>
      </p:pic>
      <p:sp>
        <p:nvSpPr>
          <p:cNvPr id="12" name="テキスト ボックス 11">
            <a:extLst>
              <a:ext uri="{FF2B5EF4-FFF2-40B4-BE49-F238E27FC236}">
                <a16:creationId xmlns:a16="http://schemas.microsoft.com/office/drawing/2014/main" id="{DE3E36CC-68C7-027F-DB02-5C83B5B593E9}"/>
              </a:ext>
            </a:extLst>
          </p:cNvPr>
          <p:cNvSpPr txBox="1"/>
          <p:nvPr/>
        </p:nvSpPr>
        <p:spPr>
          <a:xfrm>
            <a:off x="8825218" y="5644156"/>
            <a:ext cx="3355597" cy="369332"/>
          </a:xfrm>
          <a:prstGeom prst="rect">
            <a:avLst/>
          </a:prstGeom>
          <a:noFill/>
        </p:spPr>
        <p:txBody>
          <a:bodyPr wrap="square" rtlCol="0">
            <a:spAutoFit/>
          </a:bodyPr>
          <a:lstStyle/>
          <a:p>
            <a:r>
              <a:rPr kumimoji="1" lang="en-US" altLang="ja-JP" dirty="0"/>
              <a:t>RANK</a:t>
            </a:r>
            <a:r>
              <a:rPr kumimoji="1" lang="ja-JP" altLang="en-US" dirty="0"/>
              <a:t>の設定</a:t>
            </a:r>
            <a:endParaRPr kumimoji="1" lang="en-US" altLang="ja-JP" dirty="0"/>
          </a:p>
        </p:txBody>
      </p:sp>
      <p:sp>
        <p:nvSpPr>
          <p:cNvPr id="10" name="テキスト ボックス 9">
            <a:extLst>
              <a:ext uri="{FF2B5EF4-FFF2-40B4-BE49-F238E27FC236}">
                <a16:creationId xmlns:a16="http://schemas.microsoft.com/office/drawing/2014/main" id="{548B13A8-0DC2-3656-B426-28E8AE33C9CA}"/>
              </a:ext>
            </a:extLst>
          </p:cNvPr>
          <p:cNvSpPr txBox="1"/>
          <p:nvPr/>
        </p:nvSpPr>
        <p:spPr>
          <a:xfrm>
            <a:off x="10152185" y="2090766"/>
            <a:ext cx="2039815" cy="646331"/>
          </a:xfrm>
          <a:prstGeom prst="rect">
            <a:avLst/>
          </a:prstGeom>
          <a:noFill/>
        </p:spPr>
        <p:txBody>
          <a:bodyPr wrap="square" rtlCol="0">
            <a:spAutoFit/>
          </a:bodyPr>
          <a:lstStyle/>
          <a:p>
            <a:r>
              <a:rPr kumimoji="1" lang="en-US" altLang="ja-JP" dirty="0"/>
              <a:t>Divided by 16</a:t>
            </a:r>
            <a:r>
              <a:rPr kumimoji="1" lang="ja-JP" altLang="en-US" dirty="0"/>
              <a:t>のほうがいいかも</a:t>
            </a:r>
          </a:p>
        </p:txBody>
      </p:sp>
      <p:pic>
        <p:nvPicPr>
          <p:cNvPr id="5" name="図 4">
            <a:extLst>
              <a:ext uri="{FF2B5EF4-FFF2-40B4-BE49-F238E27FC236}">
                <a16:creationId xmlns:a16="http://schemas.microsoft.com/office/drawing/2014/main" id="{46A46649-DC5F-7023-85DA-82BF52F952E4}"/>
              </a:ext>
            </a:extLst>
          </p:cNvPr>
          <p:cNvPicPr>
            <a:picLocks noChangeAspect="1"/>
          </p:cNvPicPr>
          <p:nvPr/>
        </p:nvPicPr>
        <p:blipFill>
          <a:blip r:embed="rId5"/>
          <a:stretch>
            <a:fillRect/>
          </a:stretch>
        </p:blipFill>
        <p:spPr>
          <a:xfrm>
            <a:off x="838200" y="4440575"/>
            <a:ext cx="3858330" cy="2272544"/>
          </a:xfrm>
          <a:prstGeom prst="rect">
            <a:avLst/>
          </a:prstGeom>
        </p:spPr>
      </p:pic>
    </p:spTree>
    <p:extLst>
      <p:ext uri="{BB962C8B-B14F-4D97-AF65-F5344CB8AC3E}">
        <p14:creationId xmlns:p14="http://schemas.microsoft.com/office/powerpoint/2010/main" val="2670474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8053-5094-A12F-AB51-8FBEDC69565C}"/>
              </a:ext>
            </a:extLst>
          </p:cNvPr>
          <p:cNvSpPr>
            <a:spLocks noGrp="1"/>
          </p:cNvSpPr>
          <p:nvPr>
            <p:ph type="title"/>
          </p:nvPr>
        </p:nvSpPr>
        <p:spPr/>
        <p:txBody>
          <a:bodyPr/>
          <a:lstStyle/>
          <a:p>
            <a:r>
              <a:rPr kumimoji="1" lang="ja-JP" altLang="en-US" dirty="0"/>
              <a:t>テストコード</a:t>
            </a:r>
            <a:r>
              <a:rPr kumimoji="1" lang="en-US" altLang="ja-JP" dirty="0"/>
              <a:t>(</a:t>
            </a:r>
            <a:r>
              <a:rPr kumimoji="1" lang="ja-JP" altLang="en-US" dirty="0"/>
              <a:t>電圧の測定</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6A4AF44F-BD29-0935-16FE-4120C43EB654}"/>
              </a:ext>
            </a:extLst>
          </p:cNvPr>
          <p:cNvSpPr txBox="1"/>
          <p:nvPr/>
        </p:nvSpPr>
        <p:spPr>
          <a:xfrm>
            <a:off x="976269" y="1690688"/>
            <a:ext cx="9291856" cy="4801314"/>
          </a:xfrm>
          <a:prstGeom prst="rect">
            <a:avLst/>
          </a:prstGeom>
          <a:noFill/>
        </p:spPr>
        <p:txBody>
          <a:bodyPr wrap="square" rtlCol="0">
            <a:spAutoFit/>
          </a:bodyPr>
          <a:lstStyle/>
          <a:p>
            <a:pPr algn="l"/>
            <a:r>
              <a:rPr lang="en-US" altLang="ja-JP" b="0" i="0" dirty="0">
                <a:solidFill>
                  <a:srgbClr val="7B59C0"/>
                </a:solidFill>
                <a:effectLst/>
                <a:latin typeface="Source Code Pro" panose="020B0509030403020204" pitchFamily="49" charset="0"/>
              </a:rPr>
              <a:t>float</a:t>
            </a:r>
            <a:r>
              <a:rPr lang="en-US" altLang="ja-JP" b="0" i="0" dirty="0">
                <a:solidFill>
                  <a:srgbClr val="1B181B"/>
                </a:solidFill>
                <a:effectLst/>
                <a:latin typeface="Source Code Pro" panose="020B0509030403020204" pitchFamily="49" charset="0"/>
              </a:rPr>
              <a:t> </a:t>
            </a:r>
            <a:r>
              <a:rPr lang="en-US" altLang="ja-JP" b="0" i="0" dirty="0" err="1">
                <a:solidFill>
                  <a:srgbClr val="1B181B"/>
                </a:solidFill>
                <a:effectLst/>
                <a:latin typeface="Source Code Pro" panose="020B0509030403020204" pitchFamily="49" charset="0"/>
              </a:rPr>
              <a:t>batf</a:t>
            </a:r>
            <a:r>
              <a:rPr lang="en-US" altLang="ja-JP" b="0" i="0" dirty="0">
                <a:solidFill>
                  <a:srgbClr val="1B181B"/>
                </a:solidFill>
                <a:effectLst/>
                <a:latin typeface="Source Code Pro" panose="020B0509030403020204" pitchFamily="49" charset="0"/>
              </a:rPr>
              <a:t>;</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a:solidFill>
                  <a:srgbClr val="1B181B"/>
                </a:solidFill>
                <a:effectLst/>
                <a:latin typeface="Source Code Pro" panose="020B0509030403020204" pitchFamily="49" charset="0"/>
              </a:rPr>
              <a:t>uint16_t bat;</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br>
              <a:rPr lang="en-US" altLang="ja-JP" b="0" i="0" dirty="0">
                <a:solidFill>
                  <a:srgbClr val="5A7B8C"/>
                </a:solidFill>
                <a:effectLst/>
                <a:latin typeface="Source Code Pro" panose="020B0509030403020204" pitchFamily="49" charset="0"/>
              </a:rPr>
            </a:br>
            <a:r>
              <a:rPr lang="en-US" altLang="ja-JP" b="0" i="0" dirty="0" err="1">
                <a:solidFill>
                  <a:srgbClr val="1B181B"/>
                </a:solidFill>
                <a:effectLst/>
                <a:latin typeface="Source Code Pro" panose="020B0509030403020204" pitchFamily="49" charset="0"/>
              </a:rPr>
              <a:t>HAL_ADCEx_Calibration_Start</a:t>
            </a:r>
            <a:r>
              <a:rPr lang="en-US" altLang="ja-JP" b="0" i="0" dirty="0">
                <a:solidFill>
                  <a:srgbClr val="1B181B"/>
                </a:solidFill>
                <a:effectLst/>
                <a:latin typeface="Source Code Pro" panose="020B0509030403020204" pitchFamily="49" charset="0"/>
              </a:rPr>
              <a:t>(&amp;hadc1, ADC_SINGLE_ENDED);</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err="1">
                <a:solidFill>
                  <a:srgbClr val="1B181B"/>
                </a:solidFill>
                <a:effectLst/>
                <a:latin typeface="Source Code Pro" panose="020B0509030403020204" pitchFamily="49" charset="0"/>
              </a:rPr>
              <a:t>HAL_ADC_Start</a:t>
            </a:r>
            <a:r>
              <a:rPr lang="en-US" altLang="ja-JP" b="0" i="0" dirty="0">
                <a:solidFill>
                  <a:srgbClr val="1B181B"/>
                </a:solidFill>
                <a:effectLst/>
                <a:latin typeface="Source Code Pro" panose="020B0509030403020204" pitchFamily="49" charset="0"/>
              </a:rPr>
              <a:t>(&amp;hadc1);</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err="1">
                <a:solidFill>
                  <a:srgbClr val="1B181B"/>
                </a:solidFill>
                <a:effectLst/>
                <a:latin typeface="Source Code Pro" panose="020B0509030403020204" pitchFamily="49" charset="0"/>
              </a:rPr>
              <a:t>HAL_ADC_PollForConversion</a:t>
            </a:r>
            <a:r>
              <a:rPr lang="en-US" altLang="ja-JP" b="0" i="0" dirty="0">
                <a:solidFill>
                  <a:srgbClr val="1B181B"/>
                </a:solidFill>
                <a:effectLst/>
                <a:latin typeface="Source Code Pro" panose="020B0509030403020204" pitchFamily="49" charset="0"/>
              </a:rPr>
              <a:t>(&amp;hadc1, </a:t>
            </a:r>
            <a:r>
              <a:rPr lang="en-US" altLang="ja-JP" b="0" i="0" dirty="0">
                <a:solidFill>
                  <a:srgbClr val="A65926"/>
                </a:solidFill>
                <a:effectLst/>
                <a:latin typeface="Source Code Pro" panose="020B0509030403020204" pitchFamily="49" charset="0"/>
              </a:rPr>
              <a:t>100</a:t>
            </a:r>
            <a:r>
              <a:rPr lang="en-US" altLang="ja-JP" b="0" i="0" dirty="0">
                <a:solidFill>
                  <a:srgbClr val="1B181B"/>
                </a:solidFill>
                <a:effectLst/>
                <a:latin typeface="Source Code Pro" panose="020B0509030403020204" pitchFamily="49" charset="0"/>
              </a:rPr>
              <a:t>);</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a:solidFill>
                  <a:srgbClr val="1B181B"/>
                </a:solidFill>
                <a:effectLst/>
                <a:latin typeface="Source Code Pro" panose="020B0509030403020204" pitchFamily="49" charset="0"/>
              </a:rPr>
              <a:t>bat = </a:t>
            </a:r>
            <a:r>
              <a:rPr lang="en-US" altLang="ja-JP" b="0" i="0" dirty="0" err="1">
                <a:solidFill>
                  <a:srgbClr val="1B181B"/>
                </a:solidFill>
                <a:effectLst/>
                <a:latin typeface="Source Code Pro" panose="020B0509030403020204" pitchFamily="49" charset="0"/>
              </a:rPr>
              <a:t>HAL_ADC_GetValue</a:t>
            </a:r>
            <a:r>
              <a:rPr lang="en-US" altLang="ja-JP" b="0" i="0" dirty="0">
                <a:solidFill>
                  <a:srgbClr val="1B181B"/>
                </a:solidFill>
                <a:effectLst/>
                <a:latin typeface="Source Code Pro" panose="020B0509030403020204" pitchFamily="49" charset="0"/>
              </a:rPr>
              <a:t>(&amp;hadc1);</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err="1">
                <a:solidFill>
                  <a:srgbClr val="1B181B"/>
                </a:solidFill>
                <a:effectLst/>
                <a:latin typeface="Source Code Pro" panose="020B0509030403020204" pitchFamily="49" charset="0"/>
              </a:rPr>
              <a:t>HAL_ADC_Stop</a:t>
            </a:r>
            <a:r>
              <a:rPr lang="en-US" altLang="ja-JP" b="0" i="0" dirty="0">
                <a:solidFill>
                  <a:srgbClr val="1B181B"/>
                </a:solidFill>
                <a:effectLst/>
                <a:latin typeface="Source Code Pro" panose="020B0509030403020204" pitchFamily="49" charset="0"/>
              </a:rPr>
              <a:t>(&amp;hadc1);</a:t>
            </a:r>
            <a:br>
              <a:rPr lang="en-US" altLang="ja-JP" b="0" i="0" dirty="0">
                <a:solidFill>
                  <a:srgbClr val="5A7B8C"/>
                </a:solidFill>
                <a:effectLst/>
                <a:latin typeface="Source Code Pro" panose="020B0509030403020204" pitchFamily="49" charset="0"/>
              </a:rPr>
            </a:br>
            <a:endParaRPr lang="en-US" altLang="ja-JP" b="0" i="0" dirty="0">
              <a:solidFill>
                <a:srgbClr val="5A7B8C"/>
              </a:solidFill>
              <a:effectLst/>
              <a:latin typeface="Source Code Pro" panose="020B0509030403020204" pitchFamily="49" charset="0"/>
            </a:endParaRPr>
          </a:p>
          <a:p>
            <a:pPr algn="l"/>
            <a:r>
              <a:rPr lang="en-US" altLang="ja-JP" b="0" i="0" dirty="0" err="1">
                <a:solidFill>
                  <a:srgbClr val="1B181B"/>
                </a:solidFill>
                <a:effectLst/>
                <a:latin typeface="Source Code Pro" panose="020B0509030403020204" pitchFamily="49" charset="0"/>
              </a:rPr>
              <a:t>batf</a:t>
            </a:r>
            <a:r>
              <a:rPr lang="en-US" altLang="ja-JP" b="0" i="0" dirty="0">
                <a:solidFill>
                  <a:srgbClr val="1B181B"/>
                </a:solidFill>
                <a:effectLst/>
                <a:latin typeface="Source Code Pro" panose="020B0509030403020204" pitchFamily="49" charset="0"/>
              </a:rPr>
              <a:t> = </a:t>
            </a:r>
            <a:r>
              <a:rPr lang="en-US" altLang="ja-JP" b="0" i="0" dirty="0">
                <a:solidFill>
                  <a:srgbClr val="A65926"/>
                </a:solidFill>
                <a:effectLst/>
                <a:latin typeface="Source Code Pro" panose="020B0509030403020204" pitchFamily="49" charset="0"/>
              </a:rPr>
              <a:t>3.3</a:t>
            </a:r>
            <a:r>
              <a:rPr lang="en-US" altLang="ja-JP" b="0" i="0" dirty="0">
                <a:solidFill>
                  <a:srgbClr val="1B181B"/>
                </a:solidFill>
                <a:effectLst/>
                <a:latin typeface="Source Code Pro" panose="020B0509030403020204" pitchFamily="49" charset="0"/>
              </a:rPr>
              <a:t>  * (</a:t>
            </a:r>
            <a:r>
              <a:rPr lang="en-US" altLang="ja-JP" b="0" i="0" dirty="0">
                <a:solidFill>
                  <a:srgbClr val="7B59C0"/>
                </a:solidFill>
                <a:effectLst/>
                <a:latin typeface="Source Code Pro" panose="020B0509030403020204" pitchFamily="49" charset="0"/>
              </a:rPr>
              <a:t>float</a:t>
            </a:r>
            <a:r>
              <a:rPr lang="en-US" altLang="ja-JP" b="0" i="0" dirty="0">
                <a:solidFill>
                  <a:srgbClr val="1B181B"/>
                </a:solidFill>
                <a:effectLst/>
                <a:latin typeface="Source Code Pro" panose="020B0509030403020204" pitchFamily="49" charset="0"/>
              </a:rPr>
              <a:t>) bat / </a:t>
            </a:r>
            <a:r>
              <a:rPr lang="en-US" altLang="ja-JP" b="0" i="0" dirty="0">
                <a:solidFill>
                  <a:srgbClr val="A65926"/>
                </a:solidFill>
                <a:effectLst/>
                <a:latin typeface="Source Code Pro" panose="020B0509030403020204" pitchFamily="49" charset="0"/>
              </a:rPr>
              <a:t>1023.0</a:t>
            </a:r>
            <a:r>
              <a:rPr lang="en-US" altLang="ja-JP" b="0" i="0" dirty="0">
                <a:solidFill>
                  <a:srgbClr val="1B181B"/>
                </a:solidFill>
                <a:effectLst/>
                <a:latin typeface="Source Code Pro" panose="020B0509030403020204" pitchFamily="49" charset="0"/>
              </a:rPr>
              <a:t> * (</a:t>
            </a:r>
            <a:r>
              <a:rPr lang="en-US" altLang="ja-JP" b="0" i="0" dirty="0">
                <a:solidFill>
                  <a:srgbClr val="A65926"/>
                </a:solidFill>
                <a:effectLst/>
                <a:latin typeface="Source Code Pro" panose="020B0509030403020204" pitchFamily="49" charset="0"/>
              </a:rPr>
              <a:t>100.0</a:t>
            </a:r>
            <a:r>
              <a:rPr lang="en-US" altLang="ja-JP" b="0" i="0" dirty="0">
                <a:solidFill>
                  <a:srgbClr val="1B181B"/>
                </a:solidFill>
                <a:effectLst/>
                <a:latin typeface="Source Code Pro" panose="020B0509030403020204" pitchFamily="49" charset="0"/>
              </a:rPr>
              <a:t> + </a:t>
            </a:r>
            <a:r>
              <a:rPr lang="en-US" altLang="ja-JP" b="0" i="0" dirty="0">
                <a:solidFill>
                  <a:srgbClr val="A65926"/>
                </a:solidFill>
                <a:effectLst/>
                <a:latin typeface="Source Code Pro" panose="020B0509030403020204" pitchFamily="49" charset="0"/>
              </a:rPr>
              <a:t>22.0</a:t>
            </a:r>
            <a:r>
              <a:rPr lang="en-US" altLang="ja-JP" b="0" i="0" dirty="0">
                <a:solidFill>
                  <a:srgbClr val="1B181B"/>
                </a:solidFill>
                <a:effectLst/>
                <a:latin typeface="Source Code Pro" panose="020B0509030403020204" pitchFamily="49" charset="0"/>
              </a:rPr>
              <a:t>) / </a:t>
            </a:r>
            <a:r>
              <a:rPr lang="en-US" altLang="ja-JP" b="0" i="0" dirty="0">
                <a:solidFill>
                  <a:srgbClr val="A65926"/>
                </a:solidFill>
                <a:effectLst/>
                <a:latin typeface="Source Code Pro" panose="020B0509030403020204" pitchFamily="49" charset="0"/>
              </a:rPr>
              <a:t>22.0</a:t>
            </a:r>
            <a:r>
              <a:rPr lang="en-US" altLang="ja-JP" b="0" i="0" dirty="0">
                <a:solidFill>
                  <a:srgbClr val="1B181B"/>
                </a:solidFill>
                <a:effectLst/>
                <a:latin typeface="Source Code Pro" panose="020B0509030403020204" pitchFamily="49" charset="0"/>
              </a:rPr>
              <a:t>;</a:t>
            </a:r>
            <a:endParaRPr lang="en-US" altLang="ja-JP" b="0" i="0" dirty="0">
              <a:solidFill>
                <a:srgbClr val="5A7B8C"/>
              </a:solidFill>
              <a:effectLst/>
              <a:latin typeface="Source Code Pro" panose="020B0509030403020204" pitchFamily="49" charset="0"/>
            </a:endParaRPr>
          </a:p>
          <a:p>
            <a:endParaRPr kumimoji="1" lang="ja-JP" altLang="en-US" dirty="0"/>
          </a:p>
        </p:txBody>
      </p:sp>
    </p:spTree>
    <p:extLst>
      <p:ext uri="{BB962C8B-B14F-4D97-AF65-F5344CB8AC3E}">
        <p14:creationId xmlns:p14="http://schemas.microsoft.com/office/powerpoint/2010/main" val="224790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F8053-5094-A12F-AB51-8FBEDC69565C}"/>
              </a:ext>
            </a:extLst>
          </p:cNvPr>
          <p:cNvSpPr>
            <a:spLocks noGrp="1"/>
          </p:cNvSpPr>
          <p:nvPr>
            <p:ph type="title"/>
          </p:nvPr>
        </p:nvSpPr>
        <p:spPr/>
        <p:txBody>
          <a:bodyPr/>
          <a:lstStyle/>
          <a:p>
            <a:r>
              <a:rPr kumimoji="1" lang="ja-JP" altLang="en-US" dirty="0"/>
              <a:t>テストコード</a:t>
            </a:r>
            <a:r>
              <a:rPr kumimoji="1" lang="en-US" altLang="ja-JP" dirty="0"/>
              <a:t>(</a:t>
            </a:r>
            <a:r>
              <a:rPr lang="ja-JP" altLang="en-US" dirty="0"/>
              <a:t>センサー</a:t>
            </a:r>
            <a:r>
              <a:rPr kumimoji="1" lang="ja-JP" altLang="en-US" dirty="0"/>
              <a:t>の取得</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1B6BC6D0-A46A-77A3-0AC0-7986A7E25702}"/>
              </a:ext>
            </a:extLst>
          </p:cNvPr>
          <p:cNvSpPr txBox="1"/>
          <p:nvPr/>
        </p:nvSpPr>
        <p:spPr>
          <a:xfrm>
            <a:off x="57892" y="3591740"/>
            <a:ext cx="6410850" cy="1169551"/>
          </a:xfrm>
          <a:prstGeom prst="rect">
            <a:avLst/>
          </a:prstGeom>
          <a:noFill/>
        </p:spPr>
        <p:txBody>
          <a:bodyPr wrap="square">
            <a:spAutoFit/>
          </a:bodyPr>
          <a:lstStyle/>
          <a:p>
            <a:pPr algn="l"/>
            <a:r>
              <a:rPr lang="en-US" altLang="ja-JP" sz="1400" b="0" i="0" dirty="0">
                <a:solidFill>
                  <a:srgbClr val="7B59C0"/>
                </a:solidFill>
                <a:effectLst/>
                <a:latin typeface="Source Code Pro" panose="020B0509030403020204" pitchFamily="49" charset="0"/>
              </a:rPr>
              <a:t>void</a:t>
            </a:r>
            <a:r>
              <a:rPr lang="en-US" altLang="ja-JP" sz="1400" b="0" i="0" dirty="0">
                <a:solidFill>
                  <a:srgbClr val="1B181B"/>
                </a:solidFill>
                <a:effectLst/>
                <a:latin typeface="Source Code Pro" panose="020B0509030403020204" pitchFamily="49" charset="0"/>
              </a:rPr>
              <a:t> </a:t>
            </a:r>
            <a:r>
              <a:rPr lang="en-US" altLang="ja-JP" sz="1400" b="0" i="0" dirty="0" err="1">
                <a:solidFill>
                  <a:srgbClr val="1B181B"/>
                </a:solidFill>
                <a:effectLst/>
                <a:latin typeface="Source Code Pro" panose="020B0509030403020204" pitchFamily="49" charset="0"/>
              </a:rPr>
              <a:t>HAL_ADC_ConvCpltCallback</a:t>
            </a:r>
            <a:r>
              <a:rPr lang="en-US" altLang="ja-JP" sz="1400" b="0" i="0" dirty="0">
                <a:solidFill>
                  <a:srgbClr val="1B181B"/>
                </a:solidFill>
                <a:effectLst/>
                <a:latin typeface="Source Code Pro" panose="020B0509030403020204" pitchFamily="49" charset="0"/>
              </a:rPr>
              <a:t>(</a:t>
            </a:r>
            <a:r>
              <a:rPr lang="en-US" altLang="ja-JP" sz="1400" b="0" i="0" dirty="0" err="1">
                <a:solidFill>
                  <a:srgbClr val="1B181B"/>
                </a:solidFill>
                <a:effectLst/>
                <a:latin typeface="Source Code Pro" panose="020B0509030403020204" pitchFamily="49" charset="0"/>
              </a:rPr>
              <a:t>ADC_HandleTypeDef</a:t>
            </a:r>
            <a:r>
              <a:rPr lang="en-US" altLang="ja-JP" sz="1400" b="0" i="0" dirty="0">
                <a:solidFill>
                  <a:srgbClr val="1B181B"/>
                </a:solidFill>
                <a:effectLst/>
                <a:latin typeface="Source Code Pro" panose="020B0509030403020204" pitchFamily="49" charset="0"/>
              </a:rPr>
              <a:t>* </a:t>
            </a:r>
            <a:r>
              <a:rPr lang="en-US" altLang="ja-JP" sz="1400" b="0" i="0" dirty="0" err="1">
                <a:solidFill>
                  <a:srgbClr val="1B181B"/>
                </a:solidFill>
                <a:effectLst/>
                <a:latin typeface="Source Code Pro" panose="020B0509030403020204" pitchFamily="49" charset="0"/>
              </a:rPr>
              <a:t>hadc</a:t>
            </a:r>
            <a:r>
              <a:rPr lang="en-US" altLang="ja-JP" sz="1400" b="0" i="0" dirty="0">
                <a:solidFill>
                  <a:srgbClr val="1B181B"/>
                </a:solidFill>
                <a:effectLst/>
                <a:latin typeface="Source Code Pro" panose="020B0509030403020204" pitchFamily="49" charset="0"/>
              </a:rPr>
              <a:t>) {</a:t>
            </a:r>
            <a:br>
              <a:rPr lang="en-US" altLang="ja-JP" sz="1400" b="0" i="0" dirty="0">
                <a:solidFill>
                  <a:srgbClr val="5A7B8C"/>
                </a:solidFill>
                <a:effectLst/>
                <a:latin typeface="Source Code Pro" panose="020B0509030403020204" pitchFamily="49" charset="0"/>
              </a:rPr>
            </a:br>
            <a:endParaRPr lang="en-US" altLang="ja-JP" sz="1400" b="0" i="0" dirty="0">
              <a:solidFill>
                <a:srgbClr val="5A7B8C"/>
              </a:solidFill>
              <a:effectLst/>
              <a:latin typeface="Source Code Pro" panose="020B0509030403020204" pitchFamily="49" charset="0"/>
            </a:endParaRPr>
          </a:p>
          <a:p>
            <a:pPr algn="l"/>
            <a:r>
              <a:rPr lang="en-US" altLang="ja-JP" sz="1400" b="0" i="0" dirty="0">
                <a:solidFill>
                  <a:srgbClr val="1B181B"/>
                </a:solidFill>
                <a:effectLst/>
                <a:latin typeface="Source Code Pro" panose="020B0509030403020204" pitchFamily="49" charset="0"/>
              </a:rPr>
              <a:t>      </a:t>
            </a:r>
            <a:r>
              <a:rPr lang="en-US" altLang="ja-JP" sz="1400" b="1" dirty="0">
                <a:solidFill>
                  <a:srgbClr val="000000"/>
                </a:solidFill>
                <a:latin typeface="Consolas" panose="020B0609020204030204" pitchFamily="49" charset="0"/>
              </a:rPr>
              <a:t> </a:t>
            </a:r>
            <a:r>
              <a:rPr lang="en-US" altLang="ja-JP" sz="1400" b="1" dirty="0" err="1">
                <a:solidFill>
                  <a:srgbClr val="000000"/>
                </a:solidFill>
                <a:latin typeface="Consolas" panose="020B0609020204030204" pitchFamily="49" charset="0"/>
              </a:rPr>
              <a:t>pl_callback_getSensor</a:t>
            </a:r>
            <a:r>
              <a:rPr lang="en-US" altLang="ja-JP" sz="1400" b="1" dirty="0">
                <a:solidFill>
                  <a:srgbClr val="000000"/>
                </a:solidFill>
                <a:latin typeface="Consolas" panose="020B0609020204030204" pitchFamily="49" charset="0"/>
              </a:rPr>
              <a:t>(); </a:t>
            </a:r>
            <a:br>
              <a:rPr lang="en-US" altLang="ja-JP" sz="1400" b="0" i="0" dirty="0">
                <a:solidFill>
                  <a:srgbClr val="5A7B8C"/>
                </a:solidFill>
                <a:effectLst/>
                <a:latin typeface="Source Code Pro" panose="020B0509030403020204" pitchFamily="49" charset="0"/>
              </a:rPr>
            </a:br>
            <a:endParaRPr lang="en-US" altLang="ja-JP" sz="1400" b="0" i="0" dirty="0">
              <a:solidFill>
                <a:srgbClr val="5A7B8C"/>
              </a:solidFill>
              <a:effectLst/>
              <a:latin typeface="Source Code Pro" panose="020B0509030403020204" pitchFamily="49" charset="0"/>
            </a:endParaRPr>
          </a:p>
          <a:p>
            <a:pPr algn="l"/>
            <a:r>
              <a:rPr lang="en-US" altLang="ja-JP" sz="1400" b="0" i="0" dirty="0">
                <a:solidFill>
                  <a:srgbClr val="1B181B"/>
                </a:solidFill>
                <a:effectLst/>
                <a:latin typeface="Source Code Pro" panose="020B0509030403020204" pitchFamily="49" charset="0"/>
              </a:rPr>
              <a:t>}</a:t>
            </a:r>
            <a:endParaRPr lang="en-US" altLang="ja-JP" sz="1400" b="0" i="0" dirty="0">
              <a:solidFill>
                <a:srgbClr val="5A7B8C"/>
              </a:solidFill>
              <a:effectLst/>
              <a:latin typeface="Source Code Pro" panose="020B0509030403020204" pitchFamily="49" charset="0"/>
            </a:endParaRPr>
          </a:p>
        </p:txBody>
      </p:sp>
      <p:sp>
        <p:nvSpPr>
          <p:cNvPr id="8" name="テキスト ボックス 7">
            <a:extLst>
              <a:ext uri="{FF2B5EF4-FFF2-40B4-BE49-F238E27FC236}">
                <a16:creationId xmlns:a16="http://schemas.microsoft.com/office/drawing/2014/main" id="{F138BF8A-A1A7-D60F-76DE-EEDF8C8EC08A}"/>
              </a:ext>
            </a:extLst>
          </p:cNvPr>
          <p:cNvSpPr txBox="1"/>
          <p:nvPr/>
        </p:nvSpPr>
        <p:spPr>
          <a:xfrm>
            <a:off x="176169" y="3171092"/>
            <a:ext cx="6174296" cy="369332"/>
          </a:xfrm>
          <a:prstGeom prst="rect">
            <a:avLst/>
          </a:prstGeom>
          <a:noFill/>
        </p:spPr>
        <p:txBody>
          <a:bodyPr wrap="square">
            <a:spAutoFit/>
          </a:bodyPr>
          <a:lstStyle/>
          <a:p>
            <a:r>
              <a:rPr kumimoji="1" lang="en-US" altLang="ja-JP" dirty="0" err="1"/>
              <a:t>Adc.c</a:t>
            </a:r>
            <a:r>
              <a:rPr kumimoji="1" lang="ja-JP" altLang="en-US" dirty="0"/>
              <a:t>の一番下</a:t>
            </a:r>
          </a:p>
        </p:txBody>
      </p:sp>
      <p:sp>
        <p:nvSpPr>
          <p:cNvPr id="9" name="テキスト ボックス 8">
            <a:extLst>
              <a:ext uri="{FF2B5EF4-FFF2-40B4-BE49-F238E27FC236}">
                <a16:creationId xmlns:a16="http://schemas.microsoft.com/office/drawing/2014/main" id="{4F6B438A-26E7-66A1-FD94-4858A8F82EE1}"/>
              </a:ext>
            </a:extLst>
          </p:cNvPr>
          <p:cNvSpPr txBox="1"/>
          <p:nvPr/>
        </p:nvSpPr>
        <p:spPr>
          <a:xfrm>
            <a:off x="176169" y="1580893"/>
            <a:ext cx="6174296" cy="369332"/>
          </a:xfrm>
          <a:prstGeom prst="rect">
            <a:avLst/>
          </a:prstGeom>
          <a:noFill/>
        </p:spPr>
        <p:txBody>
          <a:bodyPr wrap="square">
            <a:spAutoFit/>
          </a:bodyPr>
          <a:lstStyle/>
          <a:p>
            <a:r>
              <a:rPr kumimoji="1" lang="en-US" altLang="ja-JP" dirty="0" err="1"/>
              <a:t>Adc.c</a:t>
            </a:r>
            <a:r>
              <a:rPr kumimoji="1" lang="ja-JP" altLang="en-US" dirty="0"/>
              <a:t>の</a:t>
            </a:r>
            <a:r>
              <a:rPr lang="ja-JP" altLang="en-US" dirty="0"/>
              <a:t>上の方</a:t>
            </a:r>
            <a:r>
              <a:rPr lang="en-US" altLang="ja-JP" dirty="0"/>
              <a:t>(stm32l4xx_it.c</a:t>
            </a:r>
            <a:r>
              <a:rPr lang="ja-JP" altLang="en-US" dirty="0"/>
              <a:t>の上にも同じく</a:t>
            </a:r>
            <a:r>
              <a:rPr lang="en-US" altLang="ja-JP" dirty="0"/>
              <a:t>include)</a:t>
            </a:r>
            <a:endParaRPr kumimoji="1" lang="ja-JP" altLang="en-US" dirty="0"/>
          </a:p>
        </p:txBody>
      </p:sp>
      <p:pic>
        <p:nvPicPr>
          <p:cNvPr id="13" name="図 12">
            <a:extLst>
              <a:ext uri="{FF2B5EF4-FFF2-40B4-BE49-F238E27FC236}">
                <a16:creationId xmlns:a16="http://schemas.microsoft.com/office/drawing/2014/main" id="{FF819433-9810-C3EB-6FC9-BAEA0D666A11}"/>
              </a:ext>
            </a:extLst>
          </p:cNvPr>
          <p:cNvPicPr>
            <a:picLocks noChangeAspect="1"/>
          </p:cNvPicPr>
          <p:nvPr/>
        </p:nvPicPr>
        <p:blipFill>
          <a:blip r:embed="rId2"/>
          <a:stretch>
            <a:fillRect/>
          </a:stretch>
        </p:blipFill>
        <p:spPr>
          <a:xfrm>
            <a:off x="273075" y="1950225"/>
            <a:ext cx="3258005" cy="1124107"/>
          </a:xfrm>
          <a:prstGeom prst="rect">
            <a:avLst/>
          </a:prstGeom>
        </p:spPr>
      </p:pic>
      <p:sp>
        <p:nvSpPr>
          <p:cNvPr id="14" name="テキスト ボックス 13">
            <a:extLst>
              <a:ext uri="{FF2B5EF4-FFF2-40B4-BE49-F238E27FC236}">
                <a16:creationId xmlns:a16="http://schemas.microsoft.com/office/drawing/2014/main" id="{C2E8420A-AEF1-B2A2-1E00-7969B67ABC86}"/>
              </a:ext>
            </a:extLst>
          </p:cNvPr>
          <p:cNvSpPr txBox="1"/>
          <p:nvPr/>
        </p:nvSpPr>
        <p:spPr>
          <a:xfrm>
            <a:off x="7675096" y="1321356"/>
            <a:ext cx="2579182" cy="369332"/>
          </a:xfrm>
          <a:prstGeom prst="rect">
            <a:avLst/>
          </a:prstGeom>
          <a:noFill/>
        </p:spPr>
        <p:txBody>
          <a:bodyPr wrap="square" rtlCol="0">
            <a:spAutoFit/>
          </a:bodyPr>
          <a:lstStyle/>
          <a:p>
            <a:r>
              <a:rPr lang="en-US" altLang="ja-JP" dirty="0"/>
              <a:t>s</a:t>
            </a:r>
            <a:r>
              <a:rPr kumimoji="1" lang="en-US" altLang="ja-JP" dirty="0"/>
              <a:t>tm32l4xx_it.c</a:t>
            </a:r>
            <a:endParaRPr kumimoji="1" lang="ja-JP" altLang="en-US" dirty="0"/>
          </a:p>
        </p:txBody>
      </p:sp>
      <p:sp>
        <p:nvSpPr>
          <p:cNvPr id="16" name="テキスト ボックス 15">
            <a:extLst>
              <a:ext uri="{FF2B5EF4-FFF2-40B4-BE49-F238E27FC236}">
                <a16:creationId xmlns:a16="http://schemas.microsoft.com/office/drawing/2014/main" id="{27FF83CC-2A4C-8FC2-E9F4-54C0EAD84D4A}"/>
              </a:ext>
            </a:extLst>
          </p:cNvPr>
          <p:cNvSpPr txBox="1"/>
          <p:nvPr/>
        </p:nvSpPr>
        <p:spPr>
          <a:xfrm>
            <a:off x="7675096" y="1695189"/>
            <a:ext cx="3951841" cy="1954381"/>
          </a:xfrm>
          <a:prstGeom prst="rect">
            <a:avLst/>
          </a:prstGeom>
          <a:noFill/>
        </p:spPr>
        <p:txBody>
          <a:bodyPr wrap="square">
            <a:spAutoFit/>
          </a:bodyPr>
          <a:lstStyle/>
          <a:p>
            <a:pPr algn="l"/>
            <a:r>
              <a:rPr lang="en-US" altLang="ja-JP" sz="1100" b="1" dirty="0">
                <a:solidFill>
                  <a:srgbClr val="7F0055"/>
                </a:solidFill>
                <a:latin typeface="Consolas" panose="020B0609020204030204" pitchFamily="49" charset="0"/>
              </a:rPr>
              <a:t>void</a:t>
            </a:r>
            <a:r>
              <a:rPr lang="en-US" altLang="ja-JP" sz="1100" b="1" dirty="0">
                <a:solidFill>
                  <a:srgbClr val="000000"/>
                </a:solidFill>
                <a:latin typeface="Consolas" panose="020B0609020204030204" pitchFamily="49" charset="0"/>
              </a:rPr>
              <a:t> TIM6_DAC_IRQHandler(</a:t>
            </a:r>
            <a:r>
              <a:rPr lang="en-US" altLang="ja-JP" sz="1100" b="1" dirty="0">
                <a:solidFill>
                  <a:srgbClr val="7F0055"/>
                </a:solidFill>
                <a:latin typeface="Consolas" panose="020B0609020204030204" pitchFamily="49" charset="0"/>
              </a:rPr>
              <a:t>void</a:t>
            </a:r>
            <a:r>
              <a:rPr lang="en-US" altLang="ja-JP" sz="1100" b="1" dirty="0">
                <a:solidFill>
                  <a:srgbClr val="000000"/>
                </a:solidFill>
                <a:latin typeface="Consolas" panose="020B0609020204030204" pitchFamily="49" charset="0"/>
              </a:rPr>
              <a:t>)</a:t>
            </a:r>
          </a:p>
          <a:p>
            <a:pPr algn="l"/>
            <a:r>
              <a:rPr lang="en-US" altLang="ja-JP" sz="1100" dirty="0">
                <a:solidFill>
                  <a:srgbClr val="000000"/>
                </a:solidFill>
                <a:latin typeface="Consolas" panose="020B0609020204030204" pitchFamily="49" charset="0"/>
              </a:rPr>
              <a:t>{</a:t>
            </a:r>
          </a:p>
          <a:p>
            <a:pPr algn="l"/>
            <a:r>
              <a:rPr lang="en-US" altLang="ja-JP" sz="1100" dirty="0">
                <a:solidFill>
                  <a:srgbClr val="000000"/>
                </a:solidFill>
                <a:latin typeface="Consolas" panose="020B0609020204030204" pitchFamily="49" charset="0"/>
              </a:rPr>
              <a:t>  </a:t>
            </a:r>
            <a:r>
              <a:rPr lang="en-US" altLang="ja-JP" sz="1100" dirty="0">
                <a:solidFill>
                  <a:srgbClr val="3F7F5F"/>
                </a:solidFill>
                <a:latin typeface="Consolas" panose="020B0609020204030204" pitchFamily="49" charset="0"/>
              </a:rPr>
              <a:t>/* USER CODE BEGIN TIM6_DAC_IRQn 0 */</a:t>
            </a:r>
          </a:p>
          <a:p>
            <a:pPr algn="l"/>
            <a:endParaRPr lang="ja-JP" altLang="en-US" sz="1100" dirty="0">
              <a:latin typeface="Consolas" panose="020B0609020204030204" pitchFamily="49" charset="0"/>
            </a:endParaRPr>
          </a:p>
          <a:p>
            <a:pPr algn="l"/>
            <a:r>
              <a:rPr lang="da-DK" altLang="ja-JP" sz="1100" dirty="0">
                <a:solidFill>
                  <a:srgbClr val="000000"/>
                </a:solidFill>
                <a:latin typeface="Consolas" panose="020B0609020204030204" pitchFamily="49" charset="0"/>
              </a:rPr>
              <a:t>  </a:t>
            </a:r>
            <a:r>
              <a:rPr lang="da-DK" altLang="ja-JP" sz="1100" dirty="0">
                <a:solidFill>
                  <a:srgbClr val="3F7F5F"/>
                </a:solidFill>
                <a:latin typeface="Consolas" panose="020B0609020204030204" pitchFamily="49" charset="0"/>
              </a:rPr>
              <a:t>/* USER CODE END TIM6_DAC_IRQn 0 */</a:t>
            </a:r>
          </a:p>
          <a:p>
            <a:pPr algn="l"/>
            <a:r>
              <a:rPr lang="en-US" altLang="ja-JP" sz="1100" dirty="0">
                <a:solidFill>
                  <a:srgbClr val="000000"/>
                </a:solidFill>
                <a:latin typeface="Consolas" panose="020B0609020204030204" pitchFamily="49" charset="0"/>
              </a:rPr>
              <a:t>  </a:t>
            </a:r>
            <a:r>
              <a:rPr lang="en-US" altLang="ja-JP" sz="1100" dirty="0" err="1">
                <a:solidFill>
                  <a:srgbClr val="000000"/>
                </a:solidFill>
                <a:latin typeface="Consolas" panose="020B0609020204030204" pitchFamily="49" charset="0"/>
              </a:rPr>
              <a:t>HAL_TIM_IRQHandler</a:t>
            </a:r>
            <a:r>
              <a:rPr lang="en-US" altLang="ja-JP" sz="1100" dirty="0">
                <a:solidFill>
                  <a:srgbClr val="000000"/>
                </a:solidFill>
                <a:latin typeface="Consolas" panose="020B0609020204030204" pitchFamily="49" charset="0"/>
              </a:rPr>
              <a:t>(&amp;htim6);</a:t>
            </a:r>
          </a:p>
          <a:p>
            <a:pPr algn="l"/>
            <a:r>
              <a:rPr lang="en-US" altLang="ja-JP" sz="1100" dirty="0">
                <a:solidFill>
                  <a:srgbClr val="000000"/>
                </a:solidFill>
                <a:latin typeface="Consolas" panose="020B0609020204030204" pitchFamily="49" charset="0"/>
              </a:rPr>
              <a:t>  </a:t>
            </a:r>
            <a:r>
              <a:rPr lang="en-US" altLang="ja-JP" sz="1100" dirty="0">
                <a:solidFill>
                  <a:srgbClr val="3F7F5F"/>
                </a:solidFill>
                <a:latin typeface="Consolas" panose="020B0609020204030204" pitchFamily="49" charset="0"/>
              </a:rPr>
              <a:t>/* USER CODE BEGIN TIM6_DAC_IRQn 1 */</a:t>
            </a:r>
          </a:p>
          <a:p>
            <a:pPr algn="l"/>
            <a:r>
              <a:rPr lang="ja-JP" altLang="en-US" sz="1100" dirty="0">
                <a:solidFill>
                  <a:srgbClr val="000000"/>
                </a:solidFill>
                <a:latin typeface="Consolas" panose="020B0609020204030204" pitchFamily="49" charset="0"/>
              </a:rPr>
              <a:t>　</a:t>
            </a:r>
            <a:r>
              <a:rPr lang="en-US" altLang="ja-JP" sz="1100" dirty="0" err="1">
                <a:solidFill>
                  <a:srgbClr val="000000"/>
                </a:solidFill>
                <a:latin typeface="Consolas" panose="020B0609020204030204" pitchFamily="49" charset="0"/>
              </a:rPr>
              <a:t>pl_interupt_getSensor</a:t>
            </a:r>
            <a:r>
              <a:rPr lang="en-US" altLang="ja-JP" sz="1100" dirty="0">
                <a:solidFill>
                  <a:srgbClr val="000000"/>
                </a:solidFill>
                <a:latin typeface="Consolas" panose="020B0609020204030204" pitchFamily="49" charset="0"/>
              </a:rPr>
              <a:t>();</a:t>
            </a:r>
          </a:p>
          <a:p>
            <a:pPr algn="l"/>
            <a:endParaRPr lang="ja-JP" altLang="en-US" sz="1100" dirty="0">
              <a:latin typeface="Consolas" panose="020B0609020204030204" pitchFamily="49" charset="0"/>
            </a:endParaRPr>
          </a:p>
          <a:p>
            <a:pPr algn="l"/>
            <a:r>
              <a:rPr lang="da-DK" altLang="ja-JP" sz="1100" dirty="0">
                <a:solidFill>
                  <a:srgbClr val="000000"/>
                </a:solidFill>
                <a:latin typeface="Consolas" panose="020B0609020204030204" pitchFamily="49" charset="0"/>
              </a:rPr>
              <a:t>  </a:t>
            </a:r>
            <a:r>
              <a:rPr lang="da-DK" altLang="ja-JP" sz="1100" dirty="0">
                <a:solidFill>
                  <a:srgbClr val="3F7F5F"/>
                </a:solidFill>
                <a:latin typeface="Consolas" panose="020B0609020204030204" pitchFamily="49" charset="0"/>
              </a:rPr>
              <a:t>/* USER CODE END TIM6_DAC_IRQn 1 */</a:t>
            </a:r>
          </a:p>
          <a:p>
            <a:pPr algn="l"/>
            <a:r>
              <a:rPr lang="en-US" altLang="ja-JP" sz="1100" dirty="0">
                <a:solidFill>
                  <a:srgbClr val="000000"/>
                </a:solidFill>
                <a:latin typeface="Consolas" panose="020B0609020204030204" pitchFamily="49" charset="0"/>
              </a:rPr>
              <a:t>}</a:t>
            </a:r>
            <a:endParaRPr lang="ja-JP" altLang="en-US" sz="1100" dirty="0"/>
          </a:p>
        </p:txBody>
      </p:sp>
      <p:sp>
        <p:nvSpPr>
          <p:cNvPr id="18" name="テキスト ボックス 17">
            <a:extLst>
              <a:ext uri="{FF2B5EF4-FFF2-40B4-BE49-F238E27FC236}">
                <a16:creationId xmlns:a16="http://schemas.microsoft.com/office/drawing/2014/main" id="{24468735-6DA5-F206-0A66-A3019978C7A8}"/>
              </a:ext>
            </a:extLst>
          </p:cNvPr>
          <p:cNvSpPr txBox="1"/>
          <p:nvPr/>
        </p:nvSpPr>
        <p:spPr>
          <a:xfrm>
            <a:off x="696286" y="5277107"/>
            <a:ext cx="2214694" cy="369332"/>
          </a:xfrm>
          <a:prstGeom prst="rect">
            <a:avLst/>
          </a:prstGeom>
          <a:noFill/>
        </p:spPr>
        <p:txBody>
          <a:bodyPr wrap="square" rtlCol="0">
            <a:spAutoFit/>
          </a:bodyPr>
          <a:lstStyle/>
          <a:p>
            <a:r>
              <a:rPr kumimoji="1" lang="en-US" altLang="ja-JP" dirty="0" err="1"/>
              <a:t>PL_sensor</a:t>
            </a:r>
            <a:r>
              <a:rPr kumimoji="1" lang="ja-JP" altLang="en-US" dirty="0"/>
              <a:t>を使用</a:t>
            </a:r>
          </a:p>
        </p:txBody>
      </p:sp>
    </p:spTree>
    <p:extLst>
      <p:ext uri="{BB962C8B-B14F-4D97-AF65-F5344CB8AC3E}">
        <p14:creationId xmlns:p14="http://schemas.microsoft.com/office/powerpoint/2010/main" val="4107796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C83C52-0C71-571A-66E5-AE4BB968CDCF}"/>
              </a:ext>
            </a:extLst>
          </p:cNvPr>
          <p:cNvSpPr>
            <a:spLocks noGrp="1"/>
          </p:cNvSpPr>
          <p:nvPr>
            <p:ph type="title"/>
          </p:nvPr>
        </p:nvSpPr>
        <p:spPr/>
        <p:txBody>
          <a:bodyPr/>
          <a:lstStyle/>
          <a:p>
            <a:r>
              <a:rPr kumimoji="1" lang="ja-JP" altLang="en-US" dirty="0"/>
              <a:t>テストコード</a:t>
            </a:r>
            <a:r>
              <a:rPr kumimoji="1" lang="en-US" altLang="ja-JP" dirty="0"/>
              <a:t>(</a:t>
            </a:r>
            <a:r>
              <a:rPr kumimoji="1" lang="ja-JP" altLang="en-US" dirty="0"/>
              <a:t>応用</a:t>
            </a:r>
            <a:r>
              <a:rPr kumimoji="1" lang="en-US" altLang="ja-JP" dirty="0"/>
              <a:t>)</a:t>
            </a:r>
            <a:endParaRPr kumimoji="1" lang="ja-JP" altLang="en-US" dirty="0"/>
          </a:p>
        </p:txBody>
      </p:sp>
      <p:sp>
        <p:nvSpPr>
          <p:cNvPr id="8" name="テキスト ボックス 7">
            <a:extLst>
              <a:ext uri="{FF2B5EF4-FFF2-40B4-BE49-F238E27FC236}">
                <a16:creationId xmlns:a16="http://schemas.microsoft.com/office/drawing/2014/main" id="{5BD8E170-3D1D-AD1B-6065-B1BDE3358688}"/>
              </a:ext>
            </a:extLst>
          </p:cNvPr>
          <p:cNvSpPr txBox="1"/>
          <p:nvPr/>
        </p:nvSpPr>
        <p:spPr>
          <a:xfrm>
            <a:off x="737531" y="2273010"/>
            <a:ext cx="6675539" cy="1384995"/>
          </a:xfrm>
          <a:prstGeom prst="rect">
            <a:avLst/>
          </a:prstGeom>
          <a:noFill/>
        </p:spPr>
        <p:txBody>
          <a:bodyPr wrap="square">
            <a:spAutoFit/>
          </a:bodyPr>
          <a:lstStyle/>
          <a:p>
            <a:pPr algn="l"/>
            <a:r>
              <a:rPr lang="en-US" altLang="ja-JP" sz="1400" dirty="0" err="1">
                <a:solidFill>
                  <a:srgbClr val="000000"/>
                </a:solidFill>
                <a:latin typeface="Consolas" panose="020B0609020204030204" pitchFamily="49" charset="0"/>
              </a:rPr>
              <a:t>HAL_ADC_Start_DMA</a:t>
            </a:r>
            <a:r>
              <a:rPr lang="en-US" altLang="ja-JP" sz="1400" dirty="0">
                <a:solidFill>
                  <a:srgbClr val="000000"/>
                </a:solidFill>
                <a:latin typeface="Consolas" panose="020B0609020204030204" pitchFamily="49" charset="0"/>
              </a:rPr>
              <a:t>(&amp;hadc1, </a:t>
            </a:r>
            <a:r>
              <a:rPr lang="en-US" altLang="ja-JP" sz="1400" dirty="0" err="1">
                <a:solidFill>
                  <a:srgbClr val="000000"/>
                </a:solidFill>
                <a:latin typeface="Consolas" panose="020B0609020204030204" pitchFamily="49" charset="0"/>
              </a:rPr>
              <a:t>g_ADCBuffer,</a:t>
            </a:r>
            <a:r>
              <a:rPr lang="en-US" altLang="ja-JP" sz="1400" b="1" dirty="0" err="1">
                <a:solidFill>
                  <a:srgbClr val="7F0055"/>
                </a:solidFill>
                <a:latin typeface="Consolas" panose="020B0609020204030204" pitchFamily="49" charset="0"/>
              </a:rPr>
              <a:t>sizeof</a:t>
            </a:r>
            <a:r>
              <a:rPr lang="en-US" altLang="ja-JP" sz="1400" b="1" dirty="0">
                <a:solidFill>
                  <a:srgbClr val="000000"/>
                </a:solidFill>
                <a:latin typeface="Consolas" panose="020B0609020204030204" pitchFamily="49" charset="0"/>
              </a:rPr>
              <a:t>(</a:t>
            </a:r>
            <a:r>
              <a:rPr lang="en-US" altLang="ja-JP" sz="1400" b="1" dirty="0" err="1">
                <a:solidFill>
                  <a:srgbClr val="000000"/>
                </a:solidFill>
                <a:latin typeface="Consolas" panose="020B0609020204030204" pitchFamily="49" charset="0"/>
              </a:rPr>
              <a:t>g_ADCBuffer</a:t>
            </a:r>
            <a:r>
              <a:rPr lang="en-US" altLang="ja-JP" sz="1400" b="1" dirty="0">
                <a:solidFill>
                  <a:srgbClr val="000000"/>
                </a:solidFill>
                <a:latin typeface="Consolas" panose="020B0609020204030204" pitchFamily="49" charset="0"/>
              </a:rPr>
              <a:t>) / </a:t>
            </a:r>
            <a:r>
              <a:rPr lang="en-US" altLang="ja-JP" sz="1400" b="1" dirty="0" err="1">
                <a:solidFill>
                  <a:srgbClr val="7F0055"/>
                </a:solidFill>
                <a:latin typeface="Consolas" panose="020B0609020204030204" pitchFamily="49" charset="0"/>
              </a:rPr>
              <a:t>sizeof</a:t>
            </a:r>
            <a:r>
              <a:rPr lang="en-US" altLang="ja-JP" sz="1400" b="1" dirty="0">
                <a:solidFill>
                  <a:srgbClr val="000000"/>
                </a:solidFill>
                <a:latin typeface="Consolas" panose="020B0609020204030204" pitchFamily="49" charset="0"/>
              </a:rPr>
              <a:t>(</a:t>
            </a:r>
            <a:r>
              <a:rPr lang="en-US" altLang="ja-JP" sz="1400" b="1" dirty="0">
                <a:solidFill>
                  <a:srgbClr val="005032"/>
                </a:solidFill>
                <a:latin typeface="Consolas" panose="020B0609020204030204" pitchFamily="49" charset="0"/>
              </a:rPr>
              <a:t>uint16_t</a:t>
            </a:r>
            <a:r>
              <a:rPr lang="en-US" altLang="ja-JP" sz="1400" b="1" dirty="0">
                <a:solidFill>
                  <a:srgbClr val="000000"/>
                </a:solidFill>
                <a:latin typeface="Consolas" panose="020B0609020204030204" pitchFamily="49" charset="0"/>
              </a:rPr>
              <a:t>));</a:t>
            </a:r>
          </a:p>
          <a:p>
            <a:pPr algn="l"/>
            <a:r>
              <a:rPr lang="en-US" altLang="ja-JP" sz="1400" dirty="0">
                <a:solidFill>
                  <a:srgbClr val="000000"/>
                </a:solidFill>
                <a:latin typeface="Consolas" panose="020B0609020204030204" pitchFamily="49" charset="0"/>
              </a:rPr>
              <a:t> </a:t>
            </a:r>
            <a:r>
              <a:rPr lang="en-US" altLang="ja-JP" sz="1400" b="1" dirty="0" err="1">
                <a:solidFill>
                  <a:srgbClr val="642880"/>
                </a:solidFill>
                <a:latin typeface="Consolas" panose="020B0609020204030204" pitchFamily="49" charset="0"/>
              </a:rPr>
              <a:t>printf</a:t>
            </a:r>
            <a:r>
              <a:rPr lang="en-US" altLang="ja-JP" sz="1400" b="1" dirty="0">
                <a:solidFill>
                  <a:srgbClr val="000000"/>
                </a:solidFill>
                <a:latin typeface="Consolas" panose="020B0609020204030204" pitchFamily="49" charset="0"/>
              </a:rPr>
              <a:t>(</a:t>
            </a:r>
            <a:r>
              <a:rPr lang="en-US" altLang="ja-JP" sz="1400" b="1" dirty="0">
                <a:solidFill>
                  <a:srgbClr val="2A00FF"/>
                </a:solidFill>
                <a:latin typeface="Consolas" panose="020B0609020204030204" pitchFamily="49" charset="0"/>
              </a:rPr>
              <a:t>"BATT=%f\n"</a:t>
            </a:r>
            <a:r>
              <a:rPr lang="en-US" altLang="ja-JP" sz="1400" b="1" dirty="0">
                <a:solidFill>
                  <a:srgbClr val="000000"/>
                </a:solidFill>
                <a:latin typeface="Consolas" panose="020B0609020204030204" pitchFamily="49" charset="0"/>
              </a:rPr>
              <a:t>,</a:t>
            </a:r>
            <a:r>
              <a:rPr lang="en-US" altLang="ja-JP" sz="1400" b="1" dirty="0" err="1">
                <a:solidFill>
                  <a:srgbClr val="000000"/>
                </a:solidFill>
                <a:latin typeface="Consolas" panose="020B0609020204030204" pitchFamily="49" charset="0"/>
              </a:rPr>
              <a:t>g_V_batt</a:t>
            </a:r>
            <a:r>
              <a:rPr lang="en-US" altLang="ja-JP" sz="1400" b="1" dirty="0">
                <a:solidFill>
                  <a:srgbClr val="000000"/>
                </a:solidFill>
                <a:latin typeface="Consolas" panose="020B0609020204030204" pitchFamily="49" charset="0"/>
              </a:rPr>
              <a:t>);</a:t>
            </a:r>
          </a:p>
          <a:p>
            <a:pPr algn="l"/>
            <a:r>
              <a:rPr lang="fi-FI" altLang="ja-JP" sz="1400" dirty="0">
                <a:solidFill>
                  <a:srgbClr val="000000"/>
                </a:solidFill>
                <a:latin typeface="Consolas" panose="020B0609020204030204" pitchFamily="49" charset="0"/>
              </a:rPr>
              <a:t>     </a:t>
            </a:r>
            <a:r>
              <a:rPr lang="fi-FI" altLang="ja-JP" sz="1400" b="1" dirty="0">
                <a:solidFill>
                  <a:srgbClr val="642880"/>
                </a:solidFill>
                <a:latin typeface="Consolas" panose="020B0609020204030204" pitchFamily="49" charset="0"/>
              </a:rPr>
              <a:t>printf</a:t>
            </a:r>
            <a:r>
              <a:rPr lang="fi-FI" altLang="ja-JP" sz="1400" b="1" dirty="0">
                <a:solidFill>
                  <a:srgbClr val="000000"/>
                </a:solidFill>
                <a:latin typeface="Consolas" panose="020B0609020204030204" pitchFamily="49" charset="0"/>
              </a:rPr>
              <a:t>(</a:t>
            </a:r>
            <a:r>
              <a:rPr lang="fi-FI" altLang="ja-JP" sz="1400" b="1" dirty="0">
                <a:solidFill>
                  <a:srgbClr val="2A00FF"/>
                </a:solidFill>
                <a:latin typeface="Consolas" panose="020B0609020204030204" pitchFamily="49" charset="0"/>
              </a:rPr>
              <a:t>"SEN1=%d,SEN2=%d,SEN3=%d,SEN4=%d\n"</a:t>
            </a:r>
            <a:r>
              <a:rPr lang="fi-FI" altLang="ja-JP" sz="1400" b="1" dirty="0">
                <a:solidFill>
                  <a:srgbClr val="000000"/>
                </a:solidFill>
                <a:latin typeface="Consolas" panose="020B0609020204030204" pitchFamily="49" charset="0"/>
              </a:rPr>
              <a:t>, g_sensor[0][0],g_sensor[1][0],g_sensor[2][0],g_sensor[3][0]);</a:t>
            </a:r>
          </a:p>
          <a:p>
            <a:pPr algn="l"/>
            <a:r>
              <a:rPr lang="en-US" altLang="ja-JP" sz="1400" dirty="0">
                <a:solidFill>
                  <a:srgbClr val="000000"/>
                </a:solidFill>
                <a:latin typeface="Consolas" panose="020B0609020204030204" pitchFamily="49" charset="0"/>
              </a:rPr>
              <a:t>     </a:t>
            </a:r>
            <a:r>
              <a:rPr lang="en-US" altLang="ja-JP" sz="1400" dirty="0" err="1">
                <a:solidFill>
                  <a:srgbClr val="000000"/>
                </a:solidFill>
                <a:latin typeface="Consolas" panose="020B0609020204030204" pitchFamily="49" charset="0"/>
              </a:rPr>
              <a:t>wait_ms</a:t>
            </a:r>
            <a:r>
              <a:rPr lang="en-US" altLang="ja-JP" sz="1400" dirty="0">
                <a:solidFill>
                  <a:srgbClr val="000000"/>
                </a:solidFill>
                <a:latin typeface="Consolas" panose="020B0609020204030204" pitchFamily="49" charset="0"/>
              </a:rPr>
              <a:t>(500);</a:t>
            </a:r>
            <a:endParaRPr lang="ja-JP" altLang="en-US" sz="1100" dirty="0"/>
          </a:p>
        </p:txBody>
      </p:sp>
      <p:sp>
        <p:nvSpPr>
          <p:cNvPr id="10" name="テキスト ボックス 9">
            <a:extLst>
              <a:ext uri="{FF2B5EF4-FFF2-40B4-BE49-F238E27FC236}">
                <a16:creationId xmlns:a16="http://schemas.microsoft.com/office/drawing/2014/main" id="{83ED3B79-AFBB-1568-E5AD-49FE9D3BE881}"/>
              </a:ext>
            </a:extLst>
          </p:cNvPr>
          <p:cNvSpPr txBox="1"/>
          <p:nvPr/>
        </p:nvSpPr>
        <p:spPr>
          <a:xfrm>
            <a:off x="838200" y="1828692"/>
            <a:ext cx="6094602" cy="369332"/>
          </a:xfrm>
          <a:prstGeom prst="rect">
            <a:avLst/>
          </a:prstGeom>
          <a:noFill/>
        </p:spPr>
        <p:txBody>
          <a:bodyPr wrap="square">
            <a:spAutoFit/>
          </a:bodyPr>
          <a:lstStyle/>
          <a:p>
            <a:r>
              <a:rPr kumimoji="1" lang="en-US" altLang="ja-JP" dirty="0" err="1"/>
              <a:t>main.c</a:t>
            </a:r>
            <a:r>
              <a:rPr kumimoji="1" lang="ja-JP" altLang="en-US" dirty="0"/>
              <a:t>の</a:t>
            </a:r>
            <a:r>
              <a:rPr kumimoji="1" lang="en-US" altLang="ja-JP" dirty="0"/>
              <a:t>while</a:t>
            </a:r>
            <a:r>
              <a:rPr kumimoji="1" lang="ja-JP" altLang="en-US" dirty="0"/>
              <a:t>文</a:t>
            </a:r>
          </a:p>
        </p:txBody>
      </p:sp>
      <p:sp>
        <p:nvSpPr>
          <p:cNvPr id="14" name="テキスト ボックス 13">
            <a:extLst>
              <a:ext uri="{FF2B5EF4-FFF2-40B4-BE49-F238E27FC236}">
                <a16:creationId xmlns:a16="http://schemas.microsoft.com/office/drawing/2014/main" id="{C37AB795-1C32-0863-0412-27C6664C1D01}"/>
              </a:ext>
            </a:extLst>
          </p:cNvPr>
          <p:cNvSpPr txBox="1"/>
          <p:nvPr/>
        </p:nvSpPr>
        <p:spPr>
          <a:xfrm>
            <a:off x="8002397" y="461145"/>
            <a:ext cx="3969393" cy="6170920"/>
          </a:xfrm>
          <a:prstGeom prst="rect">
            <a:avLst/>
          </a:prstGeom>
          <a:noFill/>
        </p:spPr>
        <p:txBody>
          <a:bodyPr wrap="square">
            <a:spAutoFit/>
          </a:bodyPr>
          <a:lstStyle/>
          <a:p>
            <a:pPr algn="l"/>
            <a:r>
              <a:rPr lang="fr-FR" altLang="ja-JP" sz="500" dirty="0">
                <a:solidFill>
                  <a:srgbClr val="005032"/>
                </a:solidFill>
                <a:latin typeface="Consolas" panose="020B0609020204030204" pitchFamily="49" charset="0"/>
              </a:rPr>
              <a:t>uint16_t</a:t>
            </a:r>
            <a:r>
              <a:rPr lang="fr-FR" altLang="ja-JP" sz="500" dirty="0">
                <a:solidFill>
                  <a:srgbClr val="000000"/>
                </a:solidFill>
                <a:latin typeface="Consolas" panose="020B0609020204030204" pitchFamily="49" charset="0"/>
              </a:rPr>
              <a:t> g_ADCBuffer[5];</a:t>
            </a:r>
          </a:p>
          <a:p>
            <a:pPr algn="l"/>
            <a:r>
              <a:rPr lang="en-US" altLang="ja-JP" sz="500" b="1" dirty="0">
                <a:solidFill>
                  <a:srgbClr val="7F0055"/>
                </a:solidFill>
                <a:latin typeface="Consolas" panose="020B0609020204030204" pitchFamily="49" charset="0"/>
              </a:rPr>
              <a:t>char</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AD_step</a:t>
            </a:r>
            <a:r>
              <a:rPr lang="en-US" altLang="ja-JP" sz="500" b="1"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fr-FR" altLang="ja-JP" sz="500" dirty="0">
                <a:solidFill>
                  <a:srgbClr val="005032"/>
                </a:solidFill>
                <a:latin typeface="Consolas" panose="020B0609020204030204" pitchFamily="49" charset="0"/>
              </a:rPr>
              <a:t>uint16_t</a:t>
            </a:r>
            <a:r>
              <a:rPr lang="fr-FR" altLang="ja-JP" sz="500" dirty="0">
                <a:solidFill>
                  <a:srgbClr val="000000"/>
                </a:solidFill>
                <a:latin typeface="Consolas" panose="020B0609020204030204" pitchFamily="49" charset="0"/>
              </a:rPr>
              <a:t> g_sensor_on[4];</a:t>
            </a:r>
          </a:p>
          <a:p>
            <a:pPr algn="l"/>
            <a:r>
              <a:rPr lang="en-US" altLang="ja-JP" sz="500" dirty="0">
                <a:solidFill>
                  <a:srgbClr val="005032"/>
                </a:solidFill>
                <a:latin typeface="Consolas" panose="020B0609020204030204" pitchFamily="49" charset="0"/>
              </a:rPr>
              <a:t>uint16_t</a:t>
            </a:r>
            <a:r>
              <a:rPr lang="en-US" altLang="ja-JP" sz="500" dirty="0">
                <a:solidFill>
                  <a:srgbClr val="000000"/>
                </a:solidFill>
                <a:latin typeface="Consolas" panose="020B0609020204030204" pitchFamily="49" charset="0"/>
              </a:rPr>
              <a:t> </a:t>
            </a:r>
            <a:r>
              <a:rPr lang="en-US" altLang="ja-JP" sz="500" dirty="0" err="1">
                <a:solidFill>
                  <a:srgbClr val="000000"/>
                </a:solidFill>
                <a:latin typeface="Consolas" panose="020B0609020204030204" pitchFamily="49" charset="0"/>
              </a:rPr>
              <a:t>g_sensor_off</a:t>
            </a:r>
            <a:r>
              <a:rPr lang="en-US" altLang="ja-JP" sz="500" dirty="0">
                <a:solidFill>
                  <a:srgbClr val="000000"/>
                </a:solidFill>
                <a:latin typeface="Consolas" panose="020B0609020204030204" pitchFamily="49" charset="0"/>
              </a:rPr>
              <a:t>[4];</a:t>
            </a:r>
          </a:p>
          <a:p>
            <a:pPr algn="l"/>
            <a:endParaRPr lang="ja-JP" altLang="en-US" sz="500" dirty="0">
              <a:latin typeface="Consolas" panose="020B0609020204030204" pitchFamily="49" charset="0"/>
            </a:endParaRPr>
          </a:p>
          <a:p>
            <a:pPr algn="l"/>
            <a:endParaRPr lang="ja-JP" altLang="en-US" sz="500" dirty="0">
              <a:latin typeface="Consolas" panose="020B0609020204030204" pitchFamily="49" charset="0"/>
            </a:endParaRPr>
          </a:p>
          <a:p>
            <a:pPr algn="l"/>
            <a:r>
              <a:rPr lang="en-US" altLang="ja-JP" sz="500" b="1" dirty="0">
                <a:solidFill>
                  <a:srgbClr val="7F0055"/>
                </a:solidFill>
                <a:latin typeface="Consolas" panose="020B0609020204030204" pitchFamily="49" charset="0"/>
              </a:rPr>
              <a:t>float</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g_V_batt</a:t>
            </a:r>
            <a:r>
              <a:rPr lang="en-US" altLang="ja-JP" sz="500" b="1"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endParaRPr lang="ja-JP" altLang="en-US" sz="500" dirty="0">
              <a:latin typeface="Consolas" panose="020B0609020204030204" pitchFamily="49" charset="0"/>
            </a:endParaRPr>
          </a:p>
          <a:p>
            <a:pPr algn="l"/>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/*callback</a:t>
            </a:r>
            <a:r>
              <a:rPr lang="ja-JP" altLang="en-US" sz="500" dirty="0">
                <a:solidFill>
                  <a:srgbClr val="3F7F5F"/>
                </a:solidFill>
                <a:latin typeface="Consolas" panose="020B0609020204030204" pitchFamily="49" charset="0"/>
              </a:rPr>
              <a:t>用関数</a:t>
            </a:r>
            <a:r>
              <a:rPr lang="en-US" altLang="ja-JP" sz="500" dirty="0">
                <a:solidFill>
                  <a:srgbClr val="3F7F5F"/>
                </a:solidFill>
                <a:latin typeface="Consolas" panose="020B0609020204030204" pitchFamily="49" charset="0"/>
              </a:rPr>
              <a:t>(</a:t>
            </a:r>
            <a:r>
              <a:rPr lang="en-US" altLang="ja-JP" sz="500" dirty="0" err="1">
                <a:solidFill>
                  <a:srgbClr val="3F7F5F"/>
                </a:solidFill>
                <a:latin typeface="Consolas" panose="020B0609020204030204" pitchFamily="49" charset="0"/>
              </a:rPr>
              <a:t>pl_callback_getSensor</a:t>
            </a:r>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/*DMA</a:t>
            </a:r>
            <a:r>
              <a:rPr lang="ja-JP" altLang="en-US" sz="500" dirty="0">
                <a:solidFill>
                  <a:srgbClr val="3F7F5F"/>
                </a:solidFill>
                <a:latin typeface="Consolas" panose="020B0609020204030204" pitchFamily="49" charset="0"/>
              </a:rPr>
              <a:t>がスタートしたら実行するコード*</a:t>
            </a:r>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void</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pl_callback_getSensor</a:t>
            </a:r>
            <a:r>
              <a:rPr lang="en-US" altLang="ja-JP" sz="500" b="1" dirty="0">
                <a:solidFill>
                  <a:srgbClr val="000000"/>
                </a:solidFill>
                <a:latin typeface="Consolas" panose="020B0609020204030204" pitchFamily="49" charset="0"/>
              </a:rPr>
              <a:t>(</a:t>
            </a:r>
            <a:r>
              <a:rPr lang="en-US" altLang="ja-JP" sz="500" b="1" dirty="0">
                <a:solidFill>
                  <a:srgbClr val="7F0055"/>
                </a:solidFill>
                <a:latin typeface="Consolas" panose="020B0609020204030204" pitchFamily="49" charset="0"/>
              </a:rPr>
              <a:t>void</a:t>
            </a:r>
            <a:r>
              <a:rPr lang="en-US" altLang="ja-JP" sz="500" b="1" dirty="0">
                <a:solidFill>
                  <a:srgbClr val="000000"/>
                </a:solidFill>
                <a:latin typeface="Consolas" panose="020B0609020204030204" pitchFamily="49" charset="0"/>
              </a:rPr>
              <a:t>) {</a:t>
            </a:r>
          </a:p>
          <a:p>
            <a:pPr algn="l"/>
            <a:r>
              <a:rPr lang="en-US" altLang="ja-JP" sz="500" dirty="0">
                <a:solidFill>
                  <a:srgbClr val="005032"/>
                </a:solidFill>
                <a:latin typeface="Consolas" panose="020B0609020204030204" pitchFamily="49" charset="0"/>
              </a:rPr>
              <a:t>uint16_t</a:t>
            </a:r>
            <a:r>
              <a:rPr lang="en-US" altLang="ja-JP" sz="500" dirty="0">
                <a:solidFill>
                  <a:srgbClr val="000000"/>
                </a:solidFill>
                <a:latin typeface="Consolas" panose="020B0609020204030204" pitchFamily="49" charset="0"/>
              </a:rPr>
              <a:t> </a:t>
            </a:r>
            <a:r>
              <a:rPr lang="en-US" altLang="ja-JP" sz="500" dirty="0" err="1">
                <a:solidFill>
                  <a:srgbClr val="000000"/>
                </a:solidFill>
                <a:latin typeface="Consolas" panose="020B0609020204030204" pitchFamily="49" charset="0"/>
              </a:rPr>
              <a:t>V_battAD</a:t>
            </a:r>
            <a:r>
              <a:rPr lang="en-US" altLang="ja-JP" sz="500"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en-US" altLang="ja-JP" sz="500" b="1" dirty="0">
                <a:solidFill>
                  <a:srgbClr val="7F0055"/>
                </a:solidFill>
                <a:latin typeface="Consolas" panose="020B0609020204030204" pitchFamily="49" charset="0"/>
              </a:rPr>
              <a:t>int</a:t>
            </a:r>
            <a:r>
              <a:rPr lang="en-US" altLang="ja-JP" sz="500" b="1" dirty="0">
                <a:solidFill>
                  <a:srgbClr val="000000"/>
                </a:solidFill>
                <a:latin typeface="Consolas" panose="020B0609020204030204" pitchFamily="49" charset="0"/>
              </a:rPr>
              <a:t> j;</a:t>
            </a:r>
          </a:p>
          <a:p>
            <a:pPr algn="l"/>
            <a:r>
              <a:rPr lang="en-US" altLang="ja-JP" sz="500" dirty="0" err="1">
                <a:solidFill>
                  <a:srgbClr val="000000"/>
                </a:solidFill>
                <a:latin typeface="Consolas" panose="020B0609020204030204" pitchFamily="49" charset="0"/>
              </a:rPr>
              <a:t>HAL_ADC_Stop_DMA</a:t>
            </a:r>
            <a:r>
              <a:rPr lang="en-US" altLang="ja-JP" sz="500" dirty="0">
                <a:solidFill>
                  <a:srgbClr val="000000"/>
                </a:solidFill>
                <a:latin typeface="Consolas" panose="020B0609020204030204" pitchFamily="49" charset="0"/>
              </a:rPr>
              <a:t>(&amp;hadc1);</a:t>
            </a:r>
          </a:p>
          <a:p>
            <a:pPr algn="l"/>
            <a:r>
              <a:rPr lang="en-US" altLang="ja-JP" sz="500" b="1" dirty="0">
                <a:solidFill>
                  <a:srgbClr val="7F0055"/>
                </a:solidFill>
                <a:latin typeface="Consolas" panose="020B0609020204030204" pitchFamily="49" charset="0"/>
              </a:rPr>
              <a:t>switch</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AD_step</a:t>
            </a:r>
            <a:r>
              <a:rPr lang="en-US" altLang="ja-JP" sz="500" b="1" dirty="0">
                <a:solidFill>
                  <a:srgbClr val="000000"/>
                </a:solidFill>
                <a:latin typeface="Consolas" panose="020B0609020204030204" pitchFamily="49" charset="0"/>
              </a:rPr>
              <a:t>) {</a:t>
            </a:r>
          </a:p>
          <a:p>
            <a:pPr algn="l"/>
            <a:r>
              <a:rPr lang="en-US" altLang="ja-JP" sz="500" b="1" dirty="0">
                <a:solidFill>
                  <a:srgbClr val="7F0055"/>
                </a:solidFill>
                <a:latin typeface="Consolas" panose="020B0609020204030204" pitchFamily="49" charset="0"/>
              </a:rPr>
              <a:t>case</a:t>
            </a:r>
            <a:r>
              <a:rPr lang="en-US" altLang="ja-JP" sz="500" b="1" dirty="0">
                <a:solidFill>
                  <a:srgbClr val="000000"/>
                </a:solidFill>
                <a:latin typeface="Consolas" panose="020B0609020204030204" pitchFamily="49" charset="0"/>
              </a:rPr>
              <a:t> 0:</a:t>
            </a:r>
          </a:p>
          <a:p>
            <a:pPr algn="l"/>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(SENSORLED_1_GPIO_Port, SENSORLED_1_Pin, </a:t>
            </a:r>
            <a:r>
              <a:rPr lang="en-US" altLang="ja-JP" sz="500" i="1" dirty="0">
                <a:solidFill>
                  <a:srgbClr val="0000C0"/>
                </a:solidFill>
                <a:latin typeface="Consolas" panose="020B0609020204030204" pitchFamily="49" charset="0"/>
              </a:rPr>
              <a:t>GPIO_PIN_SET</a:t>
            </a:r>
            <a:r>
              <a:rPr lang="en-US" altLang="ja-JP" sz="500" i="1" dirty="0">
                <a:solidFill>
                  <a:srgbClr val="000000"/>
                </a:solidFill>
                <a:latin typeface="Consolas" panose="020B0609020204030204" pitchFamily="49" charset="0"/>
              </a:rPr>
              <a:t>);</a:t>
            </a:r>
          </a:p>
          <a:p>
            <a:pPr algn="l"/>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(SENSORLED_2_GPIO_Port, SENSORLED_2_Pin,</a:t>
            </a:r>
            <a:r>
              <a:rPr lang="en-US" altLang="ja-JP" sz="500" i="1" dirty="0">
                <a:solidFill>
                  <a:srgbClr val="0000C0"/>
                </a:solidFill>
                <a:latin typeface="Consolas" panose="020B0609020204030204" pitchFamily="49" charset="0"/>
              </a:rPr>
              <a:t>GPIO_PIN_RESET</a:t>
            </a:r>
            <a:r>
              <a:rPr lang="en-US" altLang="ja-JP" sz="500" i="1"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for</a:t>
            </a:r>
            <a:r>
              <a:rPr lang="en-US" altLang="ja-JP" sz="500" b="1" dirty="0">
                <a:solidFill>
                  <a:srgbClr val="000000"/>
                </a:solidFill>
                <a:latin typeface="Consolas" panose="020B0609020204030204" pitchFamily="49" charset="0"/>
              </a:rPr>
              <a:t> (j = 0; j &lt;= 500; </a:t>
            </a:r>
            <a:r>
              <a:rPr lang="en-US" altLang="ja-JP" sz="500" b="1" dirty="0" err="1">
                <a:solidFill>
                  <a:srgbClr val="000000"/>
                </a:solidFill>
                <a:latin typeface="Consolas" panose="020B0609020204030204" pitchFamily="49" charset="0"/>
              </a:rPr>
              <a:t>j++</a:t>
            </a:r>
            <a:r>
              <a:rPr lang="en-US" altLang="ja-JP" sz="500" b="1" dirty="0">
                <a:solidFill>
                  <a:srgbClr val="000000"/>
                </a:solidFill>
                <a:latin typeface="Consolas" panose="020B0609020204030204" pitchFamily="49" charset="0"/>
              </a:rPr>
              <a:t>) {</a:t>
            </a:r>
          </a:p>
          <a:p>
            <a:pPr algn="l"/>
            <a:r>
              <a:rPr lang="en-US" altLang="ja-JP" sz="500"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break</a:t>
            </a:r>
            <a:r>
              <a:rPr lang="en-US" altLang="ja-JP" sz="500" b="1"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case</a:t>
            </a:r>
            <a:r>
              <a:rPr lang="en-US" altLang="ja-JP" sz="500" b="1" dirty="0">
                <a:solidFill>
                  <a:srgbClr val="000000"/>
                </a:solidFill>
                <a:latin typeface="Consolas" panose="020B0609020204030204" pitchFamily="49" charset="0"/>
              </a:rPr>
              <a:t> 1:</a:t>
            </a:r>
          </a:p>
          <a:p>
            <a:pPr algn="l"/>
            <a:r>
              <a:rPr lang="en-US" altLang="ja-JP" sz="500" dirty="0" err="1">
                <a:solidFill>
                  <a:srgbClr val="000000"/>
                </a:solidFill>
                <a:latin typeface="Consolas" panose="020B0609020204030204" pitchFamily="49" charset="0"/>
              </a:rPr>
              <a:t>g_sensor_on</a:t>
            </a:r>
            <a:r>
              <a:rPr lang="en-US" altLang="ja-JP" sz="500" dirty="0">
                <a:solidFill>
                  <a:srgbClr val="000000"/>
                </a:solidFill>
                <a:latin typeface="Consolas" panose="020B0609020204030204" pitchFamily="49" charset="0"/>
              </a:rPr>
              <a:t>[0]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[1];</a:t>
            </a:r>
          </a:p>
          <a:p>
            <a:pPr algn="l"/>
            <a:r>
              <a:rPr lang="en-US" altLang="ja-JP" sz="500" dirty="0" err="1">
                <a:solidFill>
                  <a:srgbClr val="000000"/>
                </a:solidFill>
                <a:latin typeface="Consolas" panose="020B0609020204030204" pitchFamily="49" charset="0"/>
              </a:rPr>
              <a:t>g_sensor_on</a:t>
            </a:r>
            <a:r>
              <a:rPr lang="en-US" altLang="ja-JP" sz="500" dirty="0">
                <a:solidFill>
                  <a:srgbClr val="000000"/>
                </a:solidFill>
                <a:latin typeface="Consolas" panose="020B0609020204030204" pitchFamily="49" charset="0"/>
              </a:rPr>
              <a:t>[1]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[2];</a:t>
            </a:r>
          </a:p>
          <a:p>
            <a:pPr algn="l"/>
            <a:r>
              <a:rPr lang="en-US" altLang="ja-JP" sz="500" dirty="0" err="1">
                <a:solidFill>
                  <a:srgbClr val="000000"/>
                </a:solidFill>
                <a:latin typeface="Consolas" panose="020B0609020204030204" pitchFamily="49" charset="0"/>
              </a:rPr>
              <a:t>g_sensor_off</a:t>
            </a:r>
            <a:r>
              <a:rPr lang="en-US" altLang="ja-JP" sz="500" dirty="0">
                <a:solidFill>
                  <a:srgbClr val="000000"/>
                </a:solidFill>
                <a:latin typeface="Consolas" panose="020B0609020204030204" pitchFamily="49" charset="0"/>
              </a:rPr>
              <a:t>[2]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[3];</a:t>
            </a:r>
          </a:p>
          <a:p>
            <a:pPr algn="l"/>
            <a:r>
              <a:rPr lang="en-US" altLang="ja-JP" sz="500" dirty="0" err="1">
                <a:solidFill>
                  <a:srgbClr val="000000"/>
                </a:solidFill>
                <a:latin typeface="Consolas" panose="020B0609020204030204" pitchFamily="49" charset="0"/>
              </a:rPr>
              <a:t>g_sensor_off</a:t>
            </a:r>
            <a:r>
              <a:rPr lang="en-US" altLang="ja-JP" sz="500" dirty="0">
                <a:solidFill>
                  <a:srgbClr val="000000"/>
                </a:solidFill>
                <a:latin typeface="Consolas" panose="020B0609020204030204" pitchFamily="49" charset="0"/>
              </a:rPr>
              <a:t>[3]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[4];</a:t>
            </a:r>
          </a:p>
          <a:p>
            <a:pPr algn="l"/>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(SENSORLED_1_GPIO_Port, SENSORLED_1_Pin, </a:t>
            </a:r>
            <a:r>
              <a:rPr lang="en-US" altLang="ja-JP" sz="500" i="1" dirty="0">
                <a:solidFill>
                  <a:srgbClr val="0000C0"/>
                </a:solidFill>
                <a:latin typeface="Consolas" panose="020B0609020204030204" pitchFamily="49" charset="0"/>
              </a:rPr>
              <a:t>GPIO_PIN_RESET</a:t>
            </a:r>
            <a:r>
              <a:rPr lang="en-US" altLang="ja-JP" sz="500" i="1" dirty="0">
                <a:solidFill>
                  <a:srgbClr val="000000"/>
                </a:solidFill>
                <a:latin typeface="Consolas" panose="020B0609020204030204" pitchFamily="49" charset="0"/>
              </a:rPr>
              <a:t>);</a:t>
            </a:r>
          </a:p>
          <a:p>
            <a:pPr algn="l"/>
            <a:r>
              <a:rPr lang="en-US" altLang="ja-JP" sz="500" dirty="0">
                <a:solidFill>
                  <a:srgbClr val="000000"/>
                </a:solidFill>
                <a:latin typeface="Consolas" panose="020B0609020204030204" pitchFamily="49" charset="0"/>
              </a:rPr>
              <a:t>    </a:t>
            </a:r>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(SENSORLED_2_GPIO_Port, SENSORLED_2_Pin,</a:t>
            </a:r>
            <a:r>
              <a:rPr lang="en-US" altLang="ja-JP" sz="500" i="1" dirty="0">
                <a:solidFill>
                  <a:srgbClr val="0000C0"/>
                </a:solidFill>
                <a:latin typeface="Consolas" panose="020B0609020204030204" pitchFamily="49" charset="0"/>
              </a:rPr>
              <a:t>GPIO_PIN_SET</a:t>
            </a:r>
            <a:r>
              <a:rPr lang="en-US" altLang="ja-JP" sz="500" i="1"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for</a:t>
            </a:r>
            <a:r>
              <a:rPr lang="en-US" altLang="ja-JP" sz="500" b="1" dirty="0">
                <a:solidFill>
                  <a:srgbClr val="000000"/>
                </a:solidFill>
                <a:latin typeface="Consolas" panose="020B0609020204030204" pitchFamily="49" charset="0"/>
              </a:rPr>
              <a:t> (j = 0; j &lt;= 500; </a:t>
            </a:r>
            <a:r>
              <a:rPr lang="en-US" altLang="ja-JP" sz="500" b="1" dirty="0" err="1">
                <a:solidFill>
                  <a:srgbClr val="000000"/>
                </a:solidFill>
                <a:latin typeface="Consolas" panose="020B0609020204030204" pitchFamily="49" charset="0"/>
              </a:rPr>
              <a:t>j++</a:t>
            </a:r>
            <a:r>
              <a:rPr lang="en-US" altLang="ja-JP" sz="500" b="1" dirty="0">
                <a:solidFill>
                  <a:srgbClr val="000000"/>
                </a:solidFill>
                <a:latin typeface="Consolas" panose="020B0609020204030204" pitchFamily="49" charset="0"/>
              </a:rPr>
              <a:t>) {</a:t>
            </a:r>
          </a:p>
          <a:p>
            <a:pPr algn="l"/>
            <a:r>
              <a:rPr lang="en-US" altLang="ja-JP" sz="500"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break</a:t>
            </a:r>
            <a:r>
              <a:rPr lang="en-US" altLang="ja-JP" sz="500" b="1"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case</a:t>
            </a:r>
            <a:r>
              <a:rPr lang="en-US" altLang="ja-JP" sz="500" b="1" dirty="0">
                <a:solidFill>
                  <a:srgbClr val="000000"/>
                </a:solidFill>
                <a:latin typeface="Consolas" panose="020B0609020204030204" pitchFamily="49" charset="0"/>
              </a:rPr>
              <a:t> 2:</a:t>
            </a:r>
          </a:p>
          <a:p>
            <a:pPr algn="l"/>
            <a:r>
              <a:rPr lang="en-US" altLang="ja-JP" sz="500" dirty="0" err="1">
                <a:solidFill>
                  <a:srgbClr val="000000"/>
                </a:solidFill>
                <a:latin typeface="Consolas" panose="020B0609020204030204" pitchFamily="49" charset="0"/>
              </a:rPr>
              <a:t>g_sensor_off</a:t>
            </a:r>
            <a:r>
              <a:rPr lang="en-US" altLang="ja-JP" sz="500" dirty="0">
                <a:solidFill>
                  <a:srgbClr val="000000"/>
                </a:solidFill>
                <a:latin typeface="Consolas" panose="020B0609020204030204" pitchFamily="49" charset="0"/>
              </a:rPr>
              <a:t>[0]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[1];</a:t>
            </a:r>
          </a:p>
          <a:p>
            <a:pPr algn="l"/>
            <a:r>
              <a:rPr lang="en-US" altLang="ja-JP" sz="500" dirty="0" err="1">
                <a:solidFill>
                  <a:srgbClr val="000000"/>
                </a:solidFill>
                <a:latin typeface="Consolas" panose="020B0609020204030204" pitchFamily="49" charset="0"/>
              </a:rPr>
              <a:t>g_sensor_off</a:t>
            </a:r>
            <a:r>
              <a:rPr lang="en-US" altLang="ja-JP" sz="500" dirty="0">
                <a:solidFill>
                  <a:srgbClr val="000000"/>
                </a:solidFill>
                <a:latin typeface="Consolas" panose="020B0609020204030204" pitchFamily="49" charset="0"/>
              </a:rPr>
              <a:t>[1]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[2];</a:t>
            </a:r>
          </a:p>
          <a:p>
            <a:pPr algn="l"/>
            <a:r>
              <a:rPr lang="en-US" altLang="ja-JP" sz="500" dirty="0" err="1">
                <a:solidFill>
                  <a:srgbClr val="000000"/>
                </a:solidFill>
                <a:latin typeface="Consolas" panose="020B0609020204030204" pitchFamily="49" charset="0"/>
              </a:rPr>
              <a:t>g_sensor_on</a:t>
            </a:r>
            <a:r>
              <a:rPr lang="en-US" altLang="ja-JP" sz="500" dirty="0">
                <a:solidFill>
                  <a:srgbClr val="000000"/>
                </a:solidFill>
                <a:latin typeface="Consolas" panose="020B0609020204030204" pitchFamily="49" charset="0"/>
              </a:rPr>
              <a:t>[2]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[3];</a:t>
            </a:r>
          </a:p>
          <a:p>
            <a:pPr algn="l"/>
            <a:r>
              <a:rPr lang="en-US" altLang="ja-JP" sz="500" dirty="0" err="1">
                <a:solidFill>
                  <a:srgbClr val="000000"/>
                </a:solidFill>
                <a:latin typeface="Consolas" panose="020B0609020204030204" pitchFamily="49" charset="0"/>
              </a:rPr>
              <a:t>g_sensor_on</a:t>
            </a:r>
            <a:r>
              <a:rPr lang="en-US" altLang="ja-JP" sz="500" dirty="0">
                <a:solidFill>
                  <a:srgbClr val="000000"/>
                </a:solidFill>
                <a:latin typeface="Consolas" panose="020B0609020204030204" pitchFamily="49" charset="0"/>
              </a:rPr>
              <a:t>[3]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[4];</a:t>
            </a:r>
          </a:p>
          <a:p>
            <a:pPr algn="l"/>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(SENSORLED_1_GPIO_Port, SENSORLED_1_Pin, </a:t>
            </a:r>
            <a:r>
              <a:rPr lang="en-US" altLang="ja-JP" sz="500" i="1" dirty="0">
                <a:solidFill>
                  <a:srgbClr val="0000C0"/>
                </a:solidFill>
                <a:latin typeface="Consolas" panose="020B0609020204030204" pitchFamily="49" charset="0"/>
              </a:rPr>
              <a:t>GPIO_PIN_RESET</a:t>
            </a:r>
            <a:r>
              <a:rPr lang="en-US" altLang="ja-JP" sz="500" i="1" dirty="0">
                <a:solidFill>
                  <a:srgbClr val="000000"/>
                </a:solidFill>
                <a:latin typeface="Consolas" panose="020B0609020204030204" pitchFamily="49" charset="0"/>
              </a:rPr>
              <a:t>);</a:t>
            </a:r>
          </a:p>
          <a:p>
            <a:pPr algn="l"/>
            <a:r>
              <a:rPr lang="en-US" altLang="ja-JP" sz="500" dirty="0">
                <a:solidFill>
                  <a:srgbClr val="000000"/>
                </a:solidFill>
                <a:latin typeface="Consolas" panose="020B0609020204030204" pitchFamily="49" charset="0"/>
              </a:rPr>
              <a:t>    </a:t>
            </a:r>
            <a:r>
              <a:rPr lang="en-US" altLang="ja-JP" sz="500" dirty="0" err="1">
                <a:solidFill>
                  <a:srgbClr val="000000"/>
                </a:solidFill>
                <a:latin typeface="Consolas" panose="020B0609020204030204" pitchFamily="49" charset="0"/>
              </a:rPr>
              <a:t>HAL_GPIO_WritePin</a:t>
            </a:r>
            <a:r>
              <a:rPr lang="en-US" altLang="ja-JP" sz="500" dirty="0">
                <a:solidFill>
                  <a:srgbClr val="000000"/>
                </a:solidFill>
                <a:latin typeface="Consolas" panose="020B0609020204030204" pitchFamily="49" charset="0"/>
              </a:rPr>
              <a:t>(SENSORLED_2_GPIO_Port, SENSORLED_2_Pin,</a:t>
            </a:r>
            <a:r>
              <a:rPr lang="en-US" altLang="ja-JP" sz="500" i="1" dirty="0">
                <a:solidFill>
                  <a:srgbClr val="0000C0"/>
                </a:solidFill>
                <a:latin typeface="Consolas" panose="020B0609020204030204" pitchFamily="49" charset="0"/>
              </a:rPr>
              <a:t>GPIO_PIN_RESET</a:t>
            </a:r>
            <a:r>
              <a:rPr lang="en-US" altLang="ja-JP" sz="500" i="1"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for</a:t>
            </a:r>
            <a:r>
              <a:rPr lang="en-US" altLang="ja-JP" sz="500" b="1" dirty="0">
                <a:solidFill>
                  <a:srgbClr val="000000"/>
                </a:solidFill>
                <a:latin typeface="Consolas" panose="020B0609020204030204" pitchFamily="49" charset="0"/>
              </a:rPr>
              <a:t> (j = 0; j &lt;= 10; </a:t>
            </a:r>
            <a:r>
              <a:rPr lang="en-US" altLang="ja-JP" sz="500" b="1" dirty="0" err="1">
                <a:solidFill>
                  <a:srgbClr val="000000"/>
                </a:solidFill>
                <a:latin typeface="Consolas" panose="020B0609020204030204" pitchFamily="49" charset="0"/>
              </a:rPr>
              <a:t>j++</a:t>
            </a:r>
            <a:r>
              <a:rPr lang="en-US" altLang="ja-JP" sz="500" b="1" dirty="0">
                <a:solidFill>
                  <a:srgbClr val="000000"/>
                </a:solidFill>
                <a:latin typeface="Consolas" panose="020B0609020204030204" pitchFamily="49" charset="0"/>
              </a:rPr>
              <a:t>) {</a:t>
            </a:r>
          </a:p>
          <a:p>
            <a:pPr algn="l"/>
            <a:r>
              <a:rPr lang="en-US" altLang="ja-JP" sz="500" dirty="0">
                <a:solidFill>
                  <a:srgbClr val="000000"/>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break</a:t>
            </a:r>
            <a:r>
              <a:rPr lang="en-US" altLang="ja-JP" sz="500" b="1" dirty="0">
                <a:solidFill>
                  <a:srgbClr val="000000"/>
                </a:solidFill>
                <a:latin typeface="Consolas" panose="020B0609020204030204" pitchFamily="49" charset="0"/>
              </a:rPr>
              <a:t>;</a:t>
            </a:r>
          </a:p>
          <a:p>
            <a:pPr algn="l"/>
            <a:r>
              <a:rPr lang="en-US" altLang="ja-JP" sz="500" dirty="0">
                <a:solidFill>
                  <a:srgbClr val="000000"/>
                </a:solidFill>
                <a:latin typeface="Consolas" panose="020B0609020204030204" pitchFamily="49" charset="0"/>
              </a:rPr>
              <a:t>}</a:t>
            </a:r>
          </a:p>
          <a:p>
            <a:pPr algn="l"/>
            <a:r>
              <a:rPr lang="en-US" altLang="ja-JP" sz="500" dirty="0" err="1">
                <a:solidFill>
                  <a:srgbClr val="000000"/>
                </a:solidFill>
                <a:latin typeface="Consolas" panose="020B0609020204030204" pitchFamily="49" charset="0"/>
              </a:rPr>
              <a:t>V_battAD</a:t>
            </a:r>
            <a:r>
              <a:rPr lang="en-US" altLang="ja-JP" sz="500" dirty="0">
                <a:solidFill>
                  <a:srgbClr val="000000"/>
                </a:solidFill>
                <a:latin typeface="Consolas" panose="020B0609020204030204" pitchFamily="49" charset="0"/>
              </a:rPr>
              <a:t> =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[0];</a:t>
            </a:r>
          </a:p>
          <a:p>
            <a:pPr algn="l"/>
            <a:r>
              <a:rPr lang="sv-SE" altLang="ja-JP" sz="500" dirty="0">
                <a:solidFill>
                  <a:srgbClr val="000000"/>
                </a:solidFill>
                <a:latin typeface="Consolas" panose="020B0609020204030204" pitchFamily="49" charset="0"/>
              </a:rPr>
              <a:t>g_V_batt = 3.3 * (</a:t>
            </a:r>
            <a:r>
              <a:rPr lang="sv-SE" altLang="ja-JP" sz="500" b="1" dirty="0">
                <a:solidFill>
                  <a:srgbClr val="7F0055"/>
                </a:solidFill>
                <a:latin typeface="Consolas" panose="020B0609020204030204" pitchFamily="49" charset="0"/>
              </a:rPr>
              <a:t>float</a:t>
            </a:r>
            <a:r>
              <a:rPr lang="sv-SE" altLang="ja-JP" sz="500" b="1" dirty="0">
                <a:solidFill>
                  <a:srgbClr val="000000"/>
                </a:solidFill>
                <a:latin typeface="Consolas" panose="020B0609020204030204" pitchFamily="49" charset="0"/>
              </a:rPr>
              <a:t>) V_battAD / 1023 * (100.0 + 47.0) / 47.0;</a:t>
            </a:r>
          </a:p>
          <a:p>
            <a:pPr algn="l"/>
            <a:r>
              <a:rPr lang="en-US" altLang="ja-JP" sz="500" dirty="0" err="1">
                <a:solidFill>
                  <a:srgbClr val="000000"/>
                </a:solidFill>
                <a:latin typeface="Consolas" panose="020B0609020204030204" pitchFamily="49" charset="0"/>
              </a:rPr>
              <a:t>AD_step</a:t>
            </a:r>
            <a:r>
              <a:rPr lang="en-US" altLang="ja-JP" sz="500"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en-US" altLang="ja-JP" sz="500" b="1" dirty="0">
                <a:solidFill>
                  <a:srgbClr val="7F0055"/>
                </a:solidFill>
                <a:latin typeface="Consolas" panose="020B0609020204030204" pitchFamily="49" charset="0"/>
              </a:rPr>
              <a:t>if</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AD_step</a:t>
            </a:r>
            <a:r>
              <a:rPr lang="en-US" altLang="ja-JP" sz="500" b="1" dirty="0">
                <a:solidFill>
                  <a:srgbClr val="000000"/>
                </a:solidFill>
                <a:latin typeface="Consolas" panose="020B0609020204030204" pitchFamily="49" charset="0"/>
              </a:rPr>
              <a:t> != 3) {</a:t>
            </a:r>
          </a:p>
          <a:p>
            <a:pPr algn="l"/>
            <a:r>
              <a:rPr lang="en-US" altLang="ja-JP" sz="500" dirty="0" err="1">
                <a:solidFill>
                  <a:srgbClr val="000000"/>
                </a:solidFill>
                <a:latin typeface="Consolas" panose="020B0609020204030204" pitchFamily="49" charset="0"/>
              </a:rPr>
              <a:t>HAL_ADC_Start_DMA</a:t>
            </a:r>
            <a:r>
              <a:rPr lang="en-US" altLang="ja-JP" sz="500" dirty="0">
                <a:solidFill>
                  <a:srgbClr val="000000"/>
                </a:solidFill>
                <a:latin typeface="Consolas" panose="020B0609020204030204" pitchFamily="49" charset="0"/>
              </a:rPr>
              <a:t>(&amp;hadc1,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a:t>
            </a:r>
          </a:p>
          <a:p>
            <a:pPr algn="l"/>
            <a:r>
              <a:rPr lang="en-US" altLang="ja-JP" sz="500" b="1" dirty="0" err="1">
                <a:solidFill>
                  <a:srgbClr val="7F0055"/>
                </a:solidFill>
                <a:latin typeface="Consolas" panose="020B0609020204030204" pitchFamily="49" charset="0"/>
              </a:rPr>
              <a:t>sizeof</a:t>
            </a:r>
            <a:r>
              <a:rPr lang="en-US" altLang="ja-JP" sz="500" b="1" dirty="0">
                <a:solidFill>
                  <a:srgbClr val="000000"/>
                </a:solidFill>
                <a:latin typeface="Consolas" panose="020B0609020204030204" pitchFamily="49" charset="0"/>
              </a:rPr>
              <a:t>(</a:t>
            </a:r>
            <a:r>
              <a:rPr lang="en-US" altLang="ja-JP" sz="500" b="1" dirty="0" err="1">
                <a:solidFill>
                  <a:srgbClr val="000000"/>
                </a:solidFill>
                <a:latin typeface="Consolas" panose="020B0609020204030204" pitchFamily="49" charset="0"/>
              </a:rPr>
              <a:t>g_ADCBuffer</a:t>
            </a:r>
            <a:r>
              <a:rPr lang="en-US" altLang="ja-JP" sz="500" b="1" dirty="0">
                <a:solidFill>
                  <a:srgbClr val="000000"/>
                </a:solidFill>
                <a:latin typeface="Consolas" panose="020B0609020204030204" pitchFamily="49" charset="0"/>
              </a:rPr>
              <a:t>) / </a:t>
            </a:r>
            <a:r>
              <a:rPr lang="en-US" altLang="ja-JP" sz="500" b="1" dirty="0" err="1">
                <a:solidFill>
                  <a:srgbClr val="7F0055"/>
                </a:solidFill>
                <a:latin typeface="Consolas" panose="020B0609020204030204" pitchFamily="49" charset="0"/>
              </a:rPr>
              <a:t>sizeof</a:t>
            </a:r>
            <a:r>
              <a:rPr lang="en-US" altLang="ja-JP" sz="500" b="1" dirty="0">
                <a:solidFill>
                  <a:srgbClr val="000000"/>
                </a:solidFill>
                <a:latin typeface="Consolas" panose="020B0609020204030204" pitchFamily="49" charset="0"/>
              </a:rPr>
              <a:t>(</a:t>
            </a:r>
            <a:r>
              <a:rPr lang="en-US" altLang="ja-JP" sz="500" b="1" dirty="0">
                <a:solidFill>
                  <a:srgbClr val="005032"/>
                </a:solidFill>
                <a:latin typeface="Consolas" panose="020B0609020204030204" pitchFamily="49" charset="0"/>
              </a:rPr>
              <a:t>uint16_t</a:t>
            </a:r>
            <a:r>
              <a:rPr lang="en-US" altLang="ja-JP" sz="500" b="1"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en-US" altLang="ja-JP" sz="500" dirty="0">
                <a:solidFill>
                  <a:srgbClr val="000000"/>
                </a:solidFill>
                <a:latin typeface="Consolas" panose="020B0609020204030204" pitchFamily="49" charset="0"/>
              </a:rPr>
              <a:t>} </a:t>
            </a:r>
            <a:r>
              <a:rPr lang="en-US" altLang="ja-JP" sz="500" b="1" dirty="0">
                <a:solidFill>
                  <a:srgbClr val="7F0055"/>
                </a:solidFill>
                <a:latin typeface="Consolas" panose="020B0609020204030204" pitchFamily="49" charset="0"/>
              </a:rPr>
              <a:t>else</a:t>
            </a:r>
            <a:r>
              <a:rPr lang="en-US" altLang="ja-JP" sz="500" b="1" dirty="0">
                <a:solidFill>
                  <a:srgbClr val="000000"/>
                </a:solidFill>
                <a:latin typeface="Consolas" panose="020B0609020204030204" pitchFamily="49" charset="0"/>
              </a:rPr>
              <a:t> {</a:t>
            </a:r>
          </a:p>
          <a:p>
            <a:pPr algn="l"/>
            <a:r>
              <a:rPr lang="en-US" altLang="ja-JP" sz="500" dirty="0" err="1">
                <a:solidFill>
                  <a:srgbClr val="000000"/>
                </a:solidFill>
                <a:latin typeface="Consolas" panose="020B0609020204030204" pitchFamily="49" charset="0"/>
              </a:rPr>
              <a:t>AD_step</a:t>
            </a:r>
            <a:r>
              <a:rPr lang="en-US" altLang="ja-JP" sz="500" dirty="0">
                <a:solidFill>
                  <a:srgbClr val="000000"/>
                </a:solidFill>
                <a:latin typeface="Consolas" panose="020B0609020204030204" pitchFamily="49" charset="0"/>
              </a:rPr>
              <a:t> = 0;</a:t>
            </a:r>
          </a:p>
          <a:p>
            <a:pPr algn="l"/>
            <a:endParaRPr lang="ja-JP" altLang="en-US" sz="500" dirty="0">
              <a:latin typeface="Consolas" panose="020B0609020204030204" pitchFamily="49" charset="0"/>
            </a:endParaRPr>
          </a:p>
          <a:p>
            <a:pPr algn="l"/>
            <a:r>
              <a:rPr lang="en-US" altLang="ja-JP" sz="500"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en-US" altLang="ja-JP" sz="500"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endParaRPr lang="ja-JP" altLang="en-US" sz="500" dirty="0">
              <a:latin typeface="Consolas" panose="020B0609020204030204" pitchFamily="49" charset="0"/>
            </a:endParaRPr>
          </a:p>
          <a:p>
            <a:pPr algn="l"/>
            <a:endParaRPr lang="ja-JP" altLang="en-US" sz="500" dirty="0">
              <a:latin typeface="Consolas" panose="020B0609020204030204" pitchFamily="49" charset="0"/>
            </a:endParaRPr>
          </a:p>
          <a:p>
            <a:pPr algn="l"/>
            <a:endParaRPr lang="ja-JP" altLang="en-US" sz="500" dirty="0">
              <a:latin typeface="Consolas" panose="020B0609020204030204" pitchFamily="49" charset="0"/>
            </a:endParaRPr>
          </a:p>
          <a:p>
            <a:pPr algn="l"/>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r>
              <a:rPr lang="ja-JP" altLang="en-US" sz="500" dirty="0">
                <a:solidFill>
                  <a:srgbClr val="3F7F5F"/>
                </a:solidFill>
                <a:latin typeface="Consolas" panose="020B0609020204030204" pitchFamily="49" charset="0"/>
              </a:rPr>
              <a:t>割り込み用動作関数</a:t>
            </a:r>
            <a:r>
              <a:rPr lang="en-US" altLang="ja-JP" sz="500" dirty="0">
                <a:solidFill>
                  <a:srgbClr val="3F7F5F"/>
                </a:solidFill>
                <a:latin typeface="Consolas" panose="020B0609020204030204" pitchFamily="49" charset="0"/>
              </a:rPr>
              <a:t>(</a:t>
            </a:r>
            <a:r>
              <a:rPr lang="ja-JP" altLang="en-US" sz="500" dirty="0">
                <a:solidFill>
                  <a:srgbClr val="3F7F5F"/>
                </a:solidFill>
                <a:latin typeface="Consolas" panose="020B0609020204030204" pitchFamily="49" charset="0"/>
              </a:rPr>
              <a:t>センサー取得</a:t>
            </a:r>
            <a:r>
              <a:rPr lang="en-US" altLang="ja-JP" sz="500" dirty="0">
                <a:solidFill>
                  <a:srgbClr val="3F7F5F"/>
                </a:solidFill>
                <a:latin typeface="Consolas" panose="020B0609020204030204" pitchFamily="49" charset="0"/>
              </a:rPr>
              <a:t>)(</a:t>
            </a:r>
            <a:r>
              <a:rPr lang="en-US" altLang="ja-JP" sz="500" dirty="0" err="1">
                <a:solidFill>
                  <a:srgbClr val="3F7F5F"/>
                </a:solidFill>
                <a:latin typeface="Consolas" panose="020B0609020204030204" pitchFamily="49" charset="0"/>
              </a:rPr>
              <a:t>interupt_calSensor</a:t>
            </a:r>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r>
              <a:rPr lang="ja-JP" altLang="en-US" sz="500" dirty="0">
                <a:solidFill>
                  <a:srgbClr val="3F7F5F"/>
                </a:solidFill>
                <a:latin typeface="Consolas" panose="020B0609020204030204" pitchFamily="49" charset="0"/>
              </a:rPr>
              <a:t>センサーの情報を取得する割り込み関数．*</a:t>
            </a:r>
            <a:r>
              <a:rPr lang="en-US" altLang="ja-JP" sz="500" dirty="0">
                <a:solidFill>
                  <a:srgbClr val="3F7F5F"/>
                </a:solidFill>
                <a:latin typeface="Consolas" panose="020B0609020204030204" pitchFamily="49" charset="0"/>
              </a:rPr>
              <a:t>/</a:t>
            </a:r>
          </a:p>
          <a:p>
            <a:pPr algn="l"/>
            <a:r>
              <a:rPr lang="en-US" altLang="ja-JP" sz="500" dirty="0">
                <a:solidFill>
                  <a:srgbClr val="3F7F5F"/>
                </a:solidFill>
                <a:latin typeface="Consolas" panose="020B0609020204030204" pitchFamily="49" charset="0"/>
              </a:rPr>
              <a:t>/*******************************************************************/</a:t>
            </a:r>
          </a:p>
          <a:p>
            <a:pPr algn="l"/>
            <a:r>
              <a:rPr lang="en-US" altLang="ja-JP" sz="500" b="1" dirty="0">
                <a:solidFill>
                  <a:srgbClr val="7F0055"/>
                </a:solidFill>
                <a:latin typeface="Consolas" panose="020B0609020204030204" pitchFamily="49" charset="0"/>
              </a:rPr>
              <a:t>void</a:t>
            </a:r>
            <a:r>
              <a:rPr lang="en-US" altLang="ja-JP" sz="500" b="1" dirty="0">
                <a:solidFill>
                  <a:srgbClr val="000000"/>
                </a:solidFill>
                <a:latin typeface="Consolas" panose="020B0609020204030204" pitchFamily="49" charset="0"/>
              </a:rPr>
              <a:t> </a:t>
            </a:r>
            <a:r>
              <a:rPr lang="en-US" altLang="ja-JP" sz="500" b="1" dirty="0" err="1">
                <a:solidFill>
                  <a:srgbClr val="000000"/>
                </a:solidFill>
                <a:latin typeface="Consolas" panose="020B0609020204030204" pitchFamily="49" charset="0"/>
              </a:rPr>
              <a:t>pl_interupt_getSensor</a:t>
            </a:r>
            <a:r>
              <a:rPr lang="en-US" altLang="ja-JP" sz="500" b="1" dirty="0">
                <a:solidFill>
                  <a:srgbClr val="000000"/>
                </a:solidFill>
                <a:latin typeface="Consolas" panose="020B0609020204030204" pitchFamily="49" charset="0"/>
              </a:rPr>
              <a:t>(</a:t>
            </a:r>
            <a:r>
              <a:rPr lang="en-US" altLang="ja-JP" sz="500" b="1" dirty="0">
                <a:solidFill>
                  <a:srgbClr val="7F0055"/>
                </a:solidFill>
                <a:latin typeface="Consolas" panose="020B0609020204030204" pitchFamily="49" charset="0"/>
              </a:rPr>
              <a:t>void</a:t>
            </a:r>
            <a:r>
              <a:rPr lang="en-US" altLang="ja-JP" sz="500" b="1" dirty="0">
                <a:solidFill>
                  <a:srgbClr val="000000"/>
                </a:solidFill>
                <a:latin typeface="Consolas" panose="020B0609020204030204" pitchFamily="49" charset="0"/>
              </a:rPr>
              <a:t>){</a:t>
            </a:r>
          </a:p>
          <a:p>
            <a:pPr algn="l"/>
            <a:r>
              <a:rPr lang="en-US" altLang="ja-JP" sz="500" dirty="0" err="1">
                <a:solidFill>
                  <a:srgbClr val="000000"/>
                </a:solidFill>
                <a:latin typeface="Consolas" panose="020B0609020204030204" pitchFamily="49" charset="0"/>
              </a:rPr>
              <a:t>HAL_ADC_Start_DMA</a:t>
            </a:r>
            <a:r>
              <a:rPr lang="en-US" altLang="ja-JP" sz="500" dirty="0">
                <a:solidFill>
                  <a:srgbClr val="000000"/>
                </a:solidFill>
                <a:latin typeface="Consolas" panose="020B0609020204030204" pitchFamily="49" charset="0"/>
              </a:rPr>
              <a:t>(&amp;hadc1, </a:t>
            </a:r>
            <a:r>
              <a:rPr lang="en-US" altLang="ja-JP" sz="500" dirty="0" err="1">
                <a:solidFill>
                  <a:srgbClr val="000000"/>
                </a:solidFill>
                <a:latin typeface="Consolas" panose="020B0609020204030204" pitchFamily="49" charset="0"/>
              </a:rPr>
              <a:t>g_ADCBuffer</a:t>
            </a:r>
            <a:r>
              <a:rPr lang="en-US" altLang="ja-JP" sz="500" dirty="0">
                <a:solidFill>
                  <a:srgbClr val="000000"/>
                </a:solidFill>
                <a:latin typeface="Consolas" panose="020B0609020204030204" pitchFamily="49" charset="0"/>
              </a:rPr>
              <a:t>,</a:t>
            </a:r>
          </a:p>
          <a:p>
            <a:pPr algn="l"/>
            <a:r>
              <a:rPr lang="en-US" altLang="ja-JP" sz="500" b="1" dirty="0" err="1">
                <a:solidFill>
                  <a:srgbClr val="7F0055"/>
                </a:solidFill>
                <a:latin typeface="Consolas" panose="020B0609020204030204" pitchFamily="49" charset="0"/>
              </a:rPr>
              <a:t>sizeof</a:t>
            </a:r>
            <a:r>
              <a:rPr lang="en-US" altLang="ja-JP" sz="500" b="1" dirty="0">
                <a:solidFill>
                  <a:srgbClr val="000000"/>
                </a:solidFill>
                <a:latin typeface="Consolas" panose="020B0609020204030204" pitchFamily="49" charset="0"/>
              </a:rPr>
              <a:t>(</a:t>
            </a:r>
            <a:r>
              <a:rPr lang="en-US" altLang="ja-JP" sz="500" b="1" dirty="0" err="1">
                <a:solidFill>
                  <a:srgbClr val="000000"/>
                </a:solidFill>
                <a:latin typeface="Consolas" panose="020B0609020204030204" pitchFamily="49" charset="0"/>
              </a:rPr>
              <a:t>g_ADCBuffer</a:t>
            </a:r>
            <a:r>
              <a:rPr lang="en-US" altLang="ja-JP" sz="500" b="1" dirty="0">
                <a:solidFill>
                  <a:srgbClr val="000000"/>
                </a:solidFill>
                <a:latin typeface="Consolas" panose="020B0609020204030204" pitchFamily="49" charset="0"/>
              </a:rPr>
              <a:t>) / </a:t>
            </a:r>
            <a:r>
              <a:rPr lang="en-US" altLang="ja-JP" sz="500" b="1" dirty="0" err="1">
                <a:solidFill>
                  <a:srgbClr val="7F0055"/>
                </a:solidFill>
                <a:latin typeface="Consolas" panose="020B0609020204030204" pitchFamily="49" charset="0"/>
              </a:rPr>
              <a:t>sizeof</a:t>
            </a:r>
            <a:r>
              <a:rPr lang="en-US" altLang="ja-JP" sz="500" b="1" dirty="0">
                <a:solidFill>
                  <a:srgbClr val="000000"/>
                </a:solidFill>
                <a:latin typeface="Consolas" panose="020B0609020204030204" pitchFamily="49" charset="0"/>
              </a:rPr>
              <a:t>(</a:t>
            </a:r>
            <a:r>
              <a:rPr lang="en-US" altLang="ja-JP" sz="500" b="1" dirty="0">
                <a:solidFill>
                  <a:srgbClr val="005032"/>
                </a:solidFill>
                <a:latin typeface="Consolas" panose="020B0609020204030204" pitchFamily="49" charset="0"/>
              </a:rPr>
              <a:t>uint16_t</a:t>
            </a:r>
            <a:r>
              <a:rPr lang="en-US" altLang="ja-JP" sz="500" b="1" dirty="0">
                <a:solidFill>
                  <a:srgbClr val="000000"/>
                </a:solidFill>
                <a:latin typeface="Consolas" panose="020B0609020204030204" pitchFamily="49" charset="0"/>
              </a:rPr>
              <a:t>));</a:t>
            </a:r>
          </a:p>
          <a:p>
            <a:pPr algn="l"/>
            <a:endParaRPr lang="ja-JP" altLang="en-US" sz="500" dirty="0">
              <a:latin typeface="Consolas" panose="020B0609020204030204" pitchFamily="49" charset="0"/>
            </a:endParaRPr>
          </a:p>
          <a:p>
            <a:pPr algn="l"/>
            <a:r>
              <a:rPr lang="en-US" altLang="ja-JP" sz="500" dirty="0">
                <a:solidFill>
                  <a:srgbClr val="000000"/>
                </a:solidFill>
                <a:latin typeface="Consolas" panose="020B0609020204030204" pitchFamily="49" charset="0"/>
              </a:rPr>
              <a:t>}</a:t>
            </a:r>
            <a:endParaRPr lang="ja-JP" altLang="en-US" sz="500" dirty="0"/>
          </a:p>
        </p:txBody>
      </p:sp>
    </p:spTree>
    <p:extLst>
      <p:ext uri="{BB962C8B-B14F-4D97-AF65-F5344CB8AC3E}">
        <p14:creationId xmlns:p14="http://schemas.microsoft.com/office/powerpoint/2010/main" val="2947481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07B6E833-DDD0-4258-B1F7-1663530A130D}"/>
              </a:ext>
            </a:extLst>
          </p:cNvPr>
          <p:cNvPicPr>
            <a:picLocks noGrp="1" noChangeAspect="1"/>
          </p:cNvPicPr>
          <p:nvPr>
            <p:ph idx="1"/>
          </p:nvPr>
        </p:nvPicPr>
        <p:blipFill>
          <a:blip r:embed="rId2"/>
          <a:stretch>
            <a:fillRect/>
          </a:stretch>
        </p:blipFill>
        <p:spPr>
          <a:xfrm>
            <a:off x="163907" y="1253331"/>
            <a:ext cx="4969120" cy="4351338"/>
          </a:xfrm>
        </p:spPr>
      </p:pic>
      <p:sp>
        <p:nvSpPr>
          <p:cNvPr id="6" name="テキスト ボックス 5">
            <a:extLst>
              <a:ext uri="{FF2B5EF4-FFF2-40B4-BE49-F238E27FC236}">
                <a16:creationId xmlns:a16="http://schemas.microsoft.com/office/drawing/2014/main" id="{E0A1F916-51E7-C6BB-E8D0-CFFE04D43FB2}"/>
              </a:ext>
            </a:extLst>
          </p:cNvPr>
          <p:cNvSpPr txBox="1"/>
          <p:nvPr/>
        </p:nvSpPr>
        <p:spPr>
          <a:xfrm>
            <a:off x="522514" y="5915608"/>
            <a:ext cx="3993502" cy="923330"/>
          </a:xfrm>
          <a:prstGeom prst="rect">
            <a:avLst/>
          </a:prstGeom>
          <a:noFill/>
        </p:spPr>
        <p:txBody>
          <a:bodyPr wrap="square" rtlCol="0">
            <a:spAutoFit/>
          </a:bodyPr>
          <a:lstStyle/>
          <a:p>
            <a:r>
              <a:rPr kumimoji="1" lang="en-US" altLang="ja-JP" dirty="0"/>
              <a:t>CW</a:t>
            </a:r>
            <a:r>
              <a:rPr lang="en-US" altLang="ja-JP" dirty="0"/>
              <a:t>,RESET,ENABLE</a:t>
            </a:r>
            <a:r>
              <a:rPr lang="ja-JP" altLang="en-US" dirty="0"/>
              <a:t>は</a:t>
            </a:r>
            <a:r>
              <a:rPr lang="en-US" altLang="ja-JP" dirty="0"/>
              <a:t>GPIO</a:t>
            </a:r>
          </a:p>
          <a:p>
            <a:r>
              <a:rPr kumimoji="1" lang="en-US" altLang="ja-JP" dirty="0"/>
              <a:t>CLOCK</a:t>
            </a:r>
            <a:r>
              <a:rPr kumimoji="1" lang="ja-JP" altLang="en-US" dirty="0"/>
              <a:t>はタイマー</a:t>
            </a:r>
            <a:r>
              <a:rPr kumimoji="1" lang="en-US" altLang="ja-JP" dirty="0"/>
              <a:t>(speaker</a:t>
            </a:r>
            <a:r>
              <a:rPr kumimoji="1" lang="ja-JP" altLang="en-US" dirty="0"/>
              <a:t>と同じ設定で</a:t>
            </a:r>
            <a:r>
              <a:rPr kumimoji="1" lang="en-US" altLang="ja-JP" dirty="0"/>
              <a:t>)</a:t>
            </a:r>
            <a:endParaRPr kumimoji="1" lang="ja-JP" altLang="en-US" dirty="0"/>
          </a:p>
        </p:txBody>
      </p:sp>
      <p:pic>
        <p:nvPicPr>
          <p:cNvPr id="8" name="図 7">
            <a:extLst>
              <a:ext uri="{FF2B5EF4-FFF2-40B4-BE49-F238E27FC236}">
                <a16:creationId xmlns:a16="http://schemas.microsoft.com/office/drawing/2014/main" id="{01CDB63F-5A55-6DFC-AD2F-767AD36F8DB7}"/>
              </a:ext>
            </a:extLst>
          </p:cNvPr>
          <p:cNvPicPr>
            <a:picLocks noChangeAspect="1"/>
          </p:cNvPicPr>
          <p:nvPr/>
        </p:nvPicPr>
        <p:blipFill>
          <a:blip r:embed="rId3"/>
          <a:stretch>
            <a:fillRect/>
          </a:stretch>
        </p:blipFill>
        <p:spPr>
          <a:xfrm>
            <a:off x="5254017" y="202244"/>
            <a:ext cx="6774076" cy="4432041"/>
          </a:xfrm>
          <a:prstGeom prst="rect">
            <a:avLst/>
          </a:prstGeom>
        </p:spPr>
      </p:pic>
      <p:pic>
        <p:nvPicPr>
          <p:cNvPr id="7" name="図 6">
            <a:extLst>
              <a:ext uri="{FF2B5EF4-FFF2-40B4-BE49-F238E27FC236}">
                <a16:creationId xmlns:a16="http://schemas.microsoft.com/office/drawing/2014/main" id="{B4EEF6AD-5CAF-2525-EA42-CC4A1F8F16AC}"/>
              </a:ext>
            </a:extLst>
          </p:cNvPr>
          <p:cNvPicPr>
            <a:picLocks noChangeAspect="1"/>
          </p:cNvPicPr>
          <p:nvPr/>
        </p:nvPicPr>
        <p:blipFill>
          <a:blip r:embed="rId4"/>
          <a:stretch>
            <a:fillRect/>
          </a:stretch>
        </p:blipFill>
        <p:spPr>
          <a:xfrm>
            <a:off x="8173609" y="4750513"/>
            <a:ext cx="3634112" cy="2032540"/>
          </a:xfrm>
          <a:prstGeom prst="rect">
            <a:avLst/>
          </a:prstGeom>
        </p:spPr>
      </p:pic>
      <p:sp>
        <p:nvSpPr>
          <p:cNvPr id="2" name="タイトル 1">
            <a:extLst>
              <a:ext uri="{FF2B5EF4-FFF2-40B4-BE49-F238E27FC236}">
                <a16:creationId xmlns:a16="http://schemas.microsoft.com/office/drawing/2014/main" id="{566107D0-4CEA-1C5B-129B-26E885D88055}"/>
              </a:ext>
            </a:extLst>
          </p:cNvPr>
          <p:cNvSpPr>
            <a:spLocks noGrp="1"/>
          </p:cNvSpPr>
          <p:nvPr>
            <p:ph type="title"/>
          </p:nvPr>
        </p:nvSpPr>
        <p:spPr/>
        <p:txBody>
          <a:bodyPr/>
          <a:lstStyle/>
          <a:p>
            <a:r>
              <a:rPr lang="ja-JP" altLang="en-US" dirty="0"/>
              <a:t>ステッピングモータ</a:t>
            </a:r>
            <a:endParaRPr kumimoji="1" lang="ja-JP" altLang="en-US" dirty="0"/>
          </a:p>
        </p:txBody>
      </p:sp>
    </p:spTree>
    <p:extLst>
      <p:ext uri="{BB962C8B-B14F-4D97-AF65-F5344CB8AC3E}">
        <p14:creationId xmlns:p14="http://schemas.microsoft.com/office/powerpoint/2010/main" val="250623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274A3A-D1C8-2F02-E86D-4A6662F79D29}"/>
              </a:ext>
            </a:extLst>
          </p:cNvPr>
          <p:cNvSpPr>
            <a:spLocks noGrp="1"/>
          </p:cNvSpPr>
          <p:nvPr>
            <p:ph type="title"/>
          </p:nvPr>
        </p:nvSpPr>
        <p:spPr/>
        <p:txBody>
          <a:bodyPr/>
          <a:lstStyle/>
          <a:p>
            <a:r>
              <a:rPr kumimoji="1" lang="ja-JP" altLang="en-US" dirty="0"/>
              <a:t>プロジェクトの作成</a:t>
            </a:r>
          </a:p>
        </p:txBody>
      </p:sp>
      <p:pic>
        <p:nvPicPr>
          <p:cNvPr id="5" name="図 4">
            <a:extLst>
              <a:ext uri="{FF2B5EF4-FFF2-40B4-BE49-F238E27FC236}">
                <a16:creationId xmlns:a16="http://schemas.microsoft.com/office/drawing/2014/main" id="{6C4437D2-8A74-04D5-D5D8-7236A2905202}"/>
              </a:ext>
            </a:extLst>
          </p:cNvPr>
          <p:cNvPicPr>
            <a:picLocks noChangeAspect="1"/>
          </p:cNvPicPr>
          <p:nvPr/>
        </p:nvPicPr>
        <p:blipFill>
          <a:blip r:embed="rId2"/>
          <a:stretch>
            <a:fillRect/>
          </a:stretch>
        </p:blipFill>
        <p:spPr>
          <a:xfrm>
            <a:off x="336931" y="1332123"/>
            <a:ext cx="3549631" cy="2653332"/>
          </a:xfrm>
          <a:prstGeom prst="rect">
            <a:avLst/>
          </a:prstGeom>
        </p:spPr>
      </p:pic>
      <p:sp>
        <p:nvSpPr>
          <p:cNvPr id="6" name="楕円 5">
            <a:extLst>
              <a:ext uri="{FF2B5EF4-FFF2-40B4-BE49-F238E27FC236}">
                <a16:creationId xmlns:a16="http://schemas.microsoft.com/office/drawing/2014/main" id="{FB61A64B-B915-3583-41E3-A662DB637192}"/>
              </a:ext>
            </a:extLst>
          </p:cNvPr>
          <p:cNvSpPr/>
          <p:nvPr/>
        </p:nvSpPr>
        <p:spPr>
          <a:xfrm>
            <a:off x="269120" y="1845200"/>
            <a:ext cx="824447" cy="592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a:extLst>
              <a:ext uri="{FF2B5EF4-FFF2-40B4-BE49-F238E27FC236}">
                <a16:creationId xmlns:a16="http://schemas.microsoft.com/office/drawing/2014/main" id="{6C145536-1529-6024-094C-C786A6D8CB93}"/>
              </a:ext>
            </a:extLst>
          </p:cNvPr>
          <p:cNvPicPr>
            <a:picLocks noChangeAspect="1"/>
          </p:cNvPicPr>
          <p:nvPr/>
        </p:nvPicPr>
        <p:blipFill>
          <a:blip r:embed="rId3"/>
          <a:stretch>
            <a:fillRect/>
          </a:stretch>
        </p:blipFill>
        <p:spPr>
          <a:xfrm>
            <a:off x="6065240" y="1402764"/>
            <a:ext cx="3373217" cy="2496021"/>
          </a:xfrm>
          <a:prstGeom prst="rect">
            <a:avLst/>
          </a:prstGeom>
        </p:spPr>
      </p:pic>
      <p:sp>
        <p:nvSpPr>
          <p:cNvPr id="9" name="楕円 8">
            <a:extLst>
              <a:ext uri="{FF2B5EF4-FFF2-40B4-BE49-F238E27FC236}">
                <a16:creationId xmlns:a16="http://schemas.microsoft.com/office/drawing/2014/main" id="{8A8CCBD1-60F0-3CEE-F112-BEF44F7CC009}"/>
              </a:ext>
            </a:extLst>
          </p:cNvPr>
          <p:cNvSpPr/>
          <p:nvPr/>
        </p:nvSpPr>
        <p:spPr>
          <a:xfrm>
            <a:off x="6251868" y="1924170"/>
            <a:ext cx="824447" cy="209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17341B9D-C442-5704-73A9-E9E9C5BEFA59}"/>
              </a:ext>
            </a:extLst>
          </p:cNvPr>
          <p:cNvSpPr txBox="1"/>
          <p:nvPr/>
        </p:nvSpPr>
        <p:spPr>
          <a:xfrm>
            <a:off x="9648635" y="1845200"/>
            <a:ext cx="1968500" cy="923330"/>
          </a:xfrm>
          <a:prstGeom prst="rect">
            <a:avLst/>
          </a:prstGeom>
          <a:noFill/>
        </p:spPr>
        <p:txBody>
          <a:bodyPr wrap="square" rtlCol="0">
            <a:spAutoFit/>
          </a:bodyPr>
          <a:lstStyle/>
          <a:p>
            <a:r>
              <a:rPr kumimoji="1" lang="ja-JP" altLang="en-US" dirty="0"/>
              <a:t>使ってるマイコンを検索</a:t>
            </a:r>
            <a:endParaRPr kumimoji="1" lang="en-US" altLang="ja-JP" dirty="0"/>
          </a:p>
          <a:p>
            <a:r>
              <a:rPr lang="ja-JP" altLang="en-US" dirty="0"/>
              <a:t>「</a:t>
            </a:r>
            <a:r>
              <a:rPr lang="en-US" altLang="ja-JP" dirty="0"/>
              <a:t>stm32l432kc</a:t>
            </a:r>
            <a:r>
              <a:rPr lang="ja-JP" altLang="en-US" dirty="0"/>
              <a:t>」</a:t>
            </a:r>
            <a:endParaRPr kumimoji="1" lang="ja-JP" altLang="en-US" dirty="0"/>
          </a:p>
        </p:txBody>
      </p:sp>
      <p:pic>
        <p:nvPicPr>
          <p:cNvPr id="12" name="図 11">
            <a:extLst>
              <a:ext uri="{FF2B5EF4-FFF2-40B4-BE49-F238E27FC236}">
                <a16:creationId xmlns:a16="http://schemas.microsoft.com/office/drawing/2014/main" id="{6F16E25B-5C22-3AE9-17AA-A5348490D58F}"/>
              </a:ext>
            </a:extLst>
          </p:cNvPr>
          <p:cNvPicPr>
            <a:picLocks noChangeAspect="1"/>
          </p:cNvPicPr>
          <p:nvPr/>
        </p:nvPicPr>
        <p:blipFill>
          <a:blip r:embed="rId4"/>
          <a:stretch>
            <a:fillRect/>
          </a:stretch>
        </p:blipFill>
        <p:spPr>
          <a:xfrm>
            <a:off x="336931" y="4139967"/>
            <a:ext cx="3549631" cy="2634141"/>
          </a:xfrm>
          <a:prstGeom prst="rect">
            <a:avLst/>
          </a:prstGeom>
        </p:spPr>
      </p:pic>
      <p:sp>
        <p:nvSpPr>
          <p:cNvPr id="13" name="楕円 12">
            <a:extLst>
              <a:ext uri="{FF2B5EF4-FFF2-40B4-BE49-F238E27FC236}">
                <a16:creationId xmlns:a16="http://schemas.microsoft.com/office/drawing/2014/main" id="{1BEEF2C5-9C9D-A425-59F3-D607A43C5F1D}"/>
              </a:ext>
            </a:extLst>
          </p:cNvPr>
          <p:cNvSpPr/>
          <p:nvPr/>
        </p:nvSpPr>
        <p:spPr>
          <a:xfrm>
            <a:off x="2411110" y="5675448"/>
            <a:ext cx="575372" cy="1716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CAD713FE-BE7B-4FCC-BD45-CEAEB5F5A23E}"/>
              </a:ext>
            </a:extLst>
          </p:cNvPr>
          <p:cNvSpPr txBox="1"/>
          <p:nvPr/>
        </p:nvSpPr>
        <p:spPr>
          <a:xfrm>
            <a:off x="3992241" y="4837957"/>
            <a:ext cx="1968500" cy="923330"/>
          </a:xfrm>
          <a:prstGeom prst="rect">
            <a:avLst/>
          </a:prstGeom>
          <a:noFill/>
        </p:spPr>
        <p:txBody>
          <a:bodyPr wrap="square" rtlCol="0">
            <a:spAutoFit/>
          </a:bodyPr>
          <a:lstStyle/>
          <a:p>
            <a:r>
              <a:rPr lang="ja-JP" altLang="en-US" dirty="0"/>
              <a:t>「</a:t>
            </a:r>
            <a:r>
              <a:rPr lang="en-US" altLang="ja-JP" dirty="0"/>
              <a:t>Nucleo-l432kc</a:t>
            </a:r>
            <a:r>
              <a:rPr lang="ja-JP" altLang="en-US" dirty="0"/>
              <a:t>」をクリック</a:t>
            </a:r>
            <a:endParaRPr kumimoji="1" lang="ja-JP" altLang="en-US" dirty="0"/>
          </a:p>
        </p:txBody>
      </p:sp>
      <p:pic>
        <p:nvPicPr>
          <p:cNvPr id="16" name="図 15">
            <a:extLst>
              <a:ext uri="{FF2B5EF4-FFF2-40B4-BE49-F238E27FC236}">
                <a16:creationId xmlns:a16="http://schemas.microsoft.com/office/drawing/2014/main" id="{895CB218-CFFB-33E2-D6C1-3C9F02118E87}"/>
              </a:ext>
            </a:extLst>
          </p:cNvPr>
          <p:cNvPicPr>
            <a:picLocks noChangeAspect="1"/>
          </p:cNvPicPr>
          <p:nvPr/>
        </p:nvPicPr>
        <p:blipFill>
          <a:blip r:embed="rId5"/>
          <a:stretch>
            <a:fillRect/>
          </a:stretch>
        </p:blipFill>
        <p:spPr>
          <a:xfrm>
            <a:off x="5845364" y="3985455"/>
            <a:ext cx="3549633" cy="2634142"/>
          </a:xfrm>
          <a:prstGeom prst="rect">
            <a:avLst/>
          </a:prstGeom>
        </p:spPr>
      </p:pic>
      <p:sp>
        <p:nvSpPr>
          <p:cNvPr id="17" name="テキスト ボックス 16">
            <a:extLst>
              <a:ext uri="{FF2B5EF4-FFF2-40B4-BE49-F238E27FC236}">
                <a16:creationId xmlns:a16="http://schemas.microsoft.com/office/drawing/2014/main" id="{80018451-C8CA-A34A-B747-11332CD75DC4}"/>
              </a:ext>
            </a:extLst>
          </p:cNvPr>
          <p:cNvSpPr txBox="1"/>
          <p:nvPr/>
        </p:nvSpPr>
        <p:spPr>
          <a:xfrm>
            <a:off x="9958211" y="4752118"/>
            <a:ext cx="1968500" cy="923330"/>
          </a:xfrm>
          <a:prstGeom prst="rect">
            <a:avLst/>
          </a:prstGeom>
          <a:noFill/>
        </p:spPr>
        <p:txBody>
          <a:bodyPr wrap="square" rtlCol="0">
            <a:spAutoFit/>
          </a:bodyPr>
          <a:lstStyle/>
          <a:p>
            <a:r>
              <a:rPr lang="ja-JP" altLang="en-US" dirty="0"/>
              <a:t>「</a:t>
            </a:r>
            <a:r>
              <a:rPr lang="en-US" altLang="ja-JP" dirty="0"/>
              <a:t>Nucleo-l432kc</a:t>
            </a:r>
            <a:r>
              <a:rPr lang="ja-JP" altLang="en-US" dirty="0"/>
              <a:t>」を選択して</a:t>
            </a:r>
            <a:r>
              <a:rPr lang="en-US" altLang="ja-JP" dirty="0"/>
              <a:t>Next</a:t>
            </a:r>
            <a:endParaRPr kumimoji="1" lang="ja-JP" altLang="en-US" dirty="0"/>
          </a:p>
        </p:txBody>
      </p:sp>
    </p:spTree>
    <p:extLst>
      <p:ext uri="{BB962C8B-B14F-4D97-AF65-F5344CB8AC3E}">
        <p14:creationId xmlns:p14="http://schemas.microsoft.com/office/powerpoint/2010/main" val="1545535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6A8AA-EF15-C97C-4F75-3B9930A7CFFC}"/>
              </a:ext>
            </a:extLst>
          </p:cNvPr>
          <p:cNvSpPr>
            <a:spLocks noGrp="1"/>
          </p:cNvSpPr>
          <p:nvPr>
            <p:ph type="title"/>
          </p:nvPr>
        </p:nvSpPr>
        <p:spPr/>
        <p:txBody>
          <a:bodyPr/>
          <a:lstStyle/>
          <a:p>
            <a:r>
              <a:rPr kumimoji="1" lang="ja-JP" altLang="en-US" dirty="0"/>
              <a:t>テストコード</a:t>
            </a:r>
          </a:p>
        </p:txBody>
      </p:sp>
      <p:sp>
        <p:nvSpPr>
          <p:cNvPr id="5" name="テキスト ボックス 4">
            <a:extLst>
              <a:ext uri="{FF2B5EF4-FFF2-40B4-BE49-F238E27FC236}">
                <a16:creationId xmlns:a16="http://schemas.microsoft.com/office/drawing/2014/main" id="{35ACF2CB-0150-04E4-5E9A-D222792E5768}"/>
              </a:ext>
            </a:extLst>
          </p:cNvPr>
          <p:cNvSpPr txBox="1"/>
          <p:nvPr/>
        </p:nvSpPr>
        <p:spPr>
          <a:xfrm>
            <a:off x="253108" y="2610683"/>
            <a:ext cx="10143067" cy="4247317"/>
          </a:xfrm>
          <a:prstGeom prst="rect">
            <a:avLst/>
          </a:prstGeom>
          <a:noFill/>
        </p:spPr>
        <p:txBody>
          <a:bodyPr wrap="square">
            <a:spAutoFit/>
          </a:bodyPr>
          <a:lstStyle/>
          <a:p>
            <a:pPr algn="l"/>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 (</a:t>
            </a:r>
            <a:r>
              <a:rPr lang="en-US" altLang="ja-JP" sz="1800" b="1" dirty="0" err="1">
                <a:solidFill>
                  <a:srgbClr val="000000"/>
                </a:solidFill>
                <a:latin typeface="Consolas" panose="020B0609020204030204" pitchFamily="49" charset="0"/>
              </a:rPr>
              <a:t>HAL_GPIO_ReadPin</a:t>
            </a:r>
            <a:r>
              <a:rPr lang="en-US" altLang="ja-JP" sz="1800" b="1" dirty="0">
                <a:solidFill>
                  <a:srgbClr val="000000"/>
                </a:solidFill>
                <a:latin typeface="Consolas" panose="020B0609020204030204" pitchFamily="49" charset="0"/>
              </a:rPr>
              <a:t>(SWITCH_1_GPIO_Port,SWITCH_1_Pin)==0){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INTERFACELED_GPIO_Port,INTERFACELED_Pin,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algn="l"/>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MOTOR_ENABLE_GPIO_Port,MOTOR_ENABLE_Pin,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MD_RESET_GPIO_Port,MD_RESET_Pin,</a:t>
            </a:r>
            <a:r>
              <a:rPr lang="en-US" altLang="ja-JP" sz="1800" i="1" dirty="0" err="1">
                <a:solidFill>
                  <a:srgbClr val="0000C0"/>
                </a:solidFill>
                <a:latin typeface="Consolas" panose="020B0609020204030204" pitchFamily="49" charset="0"/>
              </a:rPr>
              <a:t>GPIO_PIN_SET</a:t>
            </a:r>
            <a:r>
              <a:rPr lang="en-US" altLang="ja-JP" sz="1800" i="1" dirty="0">
                <a:solidFill>
                  <a:srgbClr val="000000"/>
                </a:solidFill>
                <a:latin typeface="Consolas" panose="020B0609020204030204" pitchFamily="49" charset="0"/>
              </a:rPr>
              <a:t>);</a:t>
            </a:r>
          </a:p>
          <a:p>
            <a:pPr algn="l"/>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(3);</a:t>
            </a:r>
          </a:p>
          <a:p>
            <a:pPr algn="l"/>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MD_RESET_GPIO_Port,MD_RESET_Pin,</a:t>
            </a:r>
            <a:r>
              <a:rPr lang="en-US" altLang="ja-JP" sz="1800" i="1" dirty="0" err="1">
                <a:solidFill>
                  <a:srgbClr val="0000C0"/>
                </a:solidFill>
                <a:latin typeface="Consolas" panose="020B0609020204030204" pitchFamily="49" charset="0"/>
              </a:rPr>
              <a:t>GPIO_PIN_RESET</a:t>
            </a:r>
            <a:r>
              <a:rPr lang="en-US" altLang="ja-JP" sz="1800" i="1" dirty="0">
                <a:solidFill>
                  <a:srgbClr val="000000"/>
                </a:solidFill>
                <a:latin typeface="Consolas" panose="020B0609020204030204" pitchFamily="49" charset="0"/>
              </a:rPr>
              <a:t>);</a:t>
            </a:r>
          </a:p>
          <a:p>
            <a:pPr algn="l"/>
            <a:r>
              <a:rPr lang="en-US" altLang="ja-JP" sz="1800" dirty="0" err="1">
                <a:solidFill>
                  <a:srgbClr val="000000"/>
                </a:solidFill>
                <a:latin typeface="Consolas" panose="020B0609020204030204" pitchFamily="49" charset="0"/>
              </a:rPr>
              <a:t>HAL_TIM_PWM_Start</a:t>
            </a:r>
            <a:r>
              <a:rPr lang="en-US" altLang="ja-JP" sz="1800" dirty="0">
                <a:solidFill>
                  <a:srgbClr val="000000"/>
                </a:solidFill>
                <a:latin typeface="Consolas" panose="020B0609020204030204" pitchFamily="49" charset="0"/>
              </a:rPr>
              <a:t>(&amp;htim1, TIM_CHANNEL_1);</a:t>
            </a:r>
          </a:p>
          <a:p>
            <a:pPr algn="l"/>
            <a:r>
              <a:rPr lang="en-US" altLang="ja-JP" sz="1800" dirty="0" err="1">
                <a:solidFill>
                  <a:srgbClr val="000000"/>
                </a:solidFill>
                <a:latin typeface="Consolas" panose="020B0609020204030204" pitchFamily="49" charset="0"/>
              </a:rPr>
              <a:t>HAL_TIM_PWM_Start</a:t>
            </a:r>
            <a:r>
              <a:rPr lang="en-US" altLang="ja-JP" sz="1800" dirty="0">
                <a:solidFill>
                  <a:srgbClr val="000000"/>
                </a:solidFill>
                <a:latin typeface="Consolas" panose="020B0609020204030204" pitchFamily="49" charset="0"/>
              </a:rPr>
              <a:t>(&amp;htim2, TIM_CHANNEL_2);</a:t>
            </a:r>
          </a:p>
          <a:p>
            <a:pPr algn="l"/>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(5000);</a:t>
            </a:r>
          </a:p>
          <a:p>
            <a:pPr algn="l"/>
            <a:r>
              <a:rPr lang="en-US" altLang="ja-JP" sz="1800" dirty="0" err="1">
                <a:solidFill>
                  <a:srgbClr val="000000"/>
                </a:solidFill>
                <a:latin typeface="Consolas" panose="020B0609020204030204" pitchFamily="49" charset="0"/>
              </a:rPr>
              <a:t>HAL_TIM_PWM_Stop</a:t>
            </a:r>
            <a:r>
              <a:rPr lang="en-US" altLang="ja-JP" sz="1800" dirty="0">
                <a:solidFill>
                  <a:srgbClr val="000000"/>
                </a:solidFill>
                <a:latin typeface="Consolas" panose="020B0609020204030204" pitchFamily="49" charset="0"/>
              </a:rPr>
              <a:t>(&amp;htim1, TIM_CHANNEL_1);</a:t>
            </a:r>
          </a:p>
          <a:p>
            <a:pPr algn="l"/>
            <a:r>
              <a:rPr lang="en-US" altLang="ja-JP" sz="1800" dirty="0" err="1">
                <a:solidFill>
                  <a:srgbClr val="000000"/>
                </a:solidFill>
                <a:latin typeface="Consolas" panose="020B0609020204030204" pitchFamily="49" charset="0"/>
              </a:rPr>
              <a:t>HAL_TIM_PWM_Stop</a:t>
            </a:r>
            <a:r>
              <a:rPr lang="en-US" altLang="ja-JP" sz="1800" dirty="0">
                <a:solidFill>
                  <a:srgbClr val="000000"/>
                </a:solidFill>
                <a:latin typeface="Consolas" panose="020B0609020204030204" pitchFamily="49" charset="0"/>
              </a:rPr>
              <a:t>(&amp;htim2, TIM_CHANNEL_2);</a:t>
            </a:r>
          </a:p>
          <a:p>
            <a:pPr algn="l"/>
            <a:r>
              <a:rPr lang="en-US" altLang="ja-JP" sz="1800" dirty="0" err="1">
                <a:solidFill>
                  <a:srgbClr val="000000"/>
                </a:solidFill>
                <a:latin typeface="Consolas" panose="020B0609020204030204" pitchFamily="49" charset="0"/>
              </a:rPr>
              <a:t>HAL_GPIO_WritePin</a:t>
            </a:r>
            <a:r>
              <a:rPr lang="en-US" altLang="ja-JP" sz="1800" dirty="0">
                <a:solidFill>
                  <a:srgbClr val="000000"/>
                </a:solidFill>
                <a:latin typeface="Consolas" panose="020B0609020204030204" pitchFamily="49" charset="0"/>
              </a:rPr>
              <a:t>(</a:t>
            </a:r>
            <a:r>
              <a:rPr lang="en-US" altLang="ja-JP" sz="1800" dirty="0" err="1">
                <a:solidFill>
                  <a:srgbClr val="000000"/>
                </a:solidFill>
                <a:latin typeface="Consolas" panose="020B0609020204030204" pitchFamily="49" charset="0"/>
              </a:rPr>
              <a:t>MOTOR_ENABLE_GPIO_Port,MOTOR_ENABLE_Pin,</a:t>
            </a:r>
            <a:r>
              <a:rPr lang="en-US" altLang="ja-JP" sz="1800" i="1" dirty="0" err="1">
                <a:solidFill>
                  <a:srgbClr val="0000C0"/>
                </a:solidFill>
                <a:latin typeface="Consolas" panose="020B0609020204030204" pitchFamily="49" charset="0"/>
              </a:rPr>
              <a:t>GPIO_PIN_RESET</a:t>
            </a:r>
            <a:r>
              <a:rPr lang="en-US" altLang="ja-JP" sz="1800" i="1" dirty="0">
                <a:solidFill>
                  <a:srgbClr val="000000"/>
                </a:solidFill>
                <a:latin typeface="Consolas" panose="020B0609020204030204" pitchFamily="49" charset="0"/>
              </a:rPr>
              <a:t>);</a:t>
            </a:r>
          </a:p>
          <a:p>
            <a:pPr algn="l"/>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(1000);</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lang="ja-JP" altLang="en-US" dirty="0"/>
          </a:p>
        </p:txBody>
      </p:sp>
      <p:sp>
        <p:nvSpPr>
          <p:cNvPr id="4" name="テキスト ボックス 3">
            <a:extLst>
              <a:ext uri="{FF2B5EF4-FFF2-40B4-BE49-F238E27FC236}">
                <a16:creationId xmlns:a16="http://schemas.microsoft.com/office/drawing/2014/main" id="{EE128739-7EC7-6A05-2C5C-8EA089DA7A43}"/>
              </a:ext>
            </a:extLst>
          </p:cNvPr>
          <p:cNvSpPr txBox="1"/>
          <p:nvPr/>
        </p:nvSpPr>
        <p:spPr>
          <a:xfrm>
            <a:off x="6577263" y="673358"/>
            <a:ext cx="6096000" cy="1477328"/>
          </a:xfrm>
          <a:prstGeom prst="rect">
            <a:avLst/>
          </a:prstGeom>
          <a:noFill/>
        </p:spPr>
        <p:txBody>
          <a:bodyPr wrap="square">
            <a:spAutoFit/>
          </a:bodyPr>
          <a:lstStyle/>
          <a:p>
            <a:pPr marL="0" indent="0" algn="l">
              <a:buNone/>
            </a:pPr>
            <a:r>
              <a:rPr lang="en-US" altLang="ja-JP" sz="1800" dirty="0" err="1">
                <a:solidFill>
                  <a:srgbClr val="000000"/>
                </a:solidFill>
                <a:latin typeface="Consolas" panose="020B0609020204030204" pitchFamily="49" charset="0"/>
              </a:rPr>
              <a:t>HAL_TIM_Base_Start_IT</a:t>
            </a:r>
            <a:r>
              <a:rPr lang="en-US" altLang="ja-JP" sz="1800" dirty="0">
                <a:solidFill>
                  <a:srgbClr val="000000"/>
                </a:solidFill>
                <a:latin typeface="Consolas" panose="020B0609020204030204" pitchFamily="49" charset="0"/>
              </a:rPr>
              <a:t>(&amp;htim1);</a:t>
            </a:r>
            <a:r>
              <a:rPr lang="en-US" altLang="ja-JP" sz="1800" dirty="0">
                <a:solidFill>
                  <a:srgbClr val="3F7F5F"/>
                </a:solidFill>
                <a:latin typeface="Consolas" panose="020B0609020204030204" pitchFamily="49" charset="0"/>
              </a:rPr>
              <a:t>//motor</a:t>
            </a:r>
          </a:p>
          <a:p>
            <a:pPr marL="0" indent="0" algn="l">
              <a:buNone/>
            </a:pPr>
            <a:r>
              <a:rPr lang="en-US" altLang="ja-JP" sz="1800" dirty="0" err="1">
                <a:solidFill>
                  <a:srgbClr val="000000"/>
                </a:solidFill>
                <a:latin typeface="Consolas" panose="020B0609020204030204" pitchFamily="49" charset="0"/>
              </a:rPr>
              <a:t>HAL_TIM_PWM_MspInit</a:t>
            </a:r>
            <a:r>
              <a:rPr lang="en-US" altLang="ja-JP" sz="1800" dirty="0">
                <a:solidFill>
                  <a:srgbClr val="000000"/>
                </a:solidFill>
                <a:latin typeface="Consolas" panose="020B0609020204030204" pitchFamily="49" charset="0"/>
              </a:rPr>
              <a:t>(&amp;htim1);</a:t>
            </a:r>
            <a:r>
              <a:rPr lang="en-US" altLang="ja-JP" sz="1800" dirty="0">
                <a:solidFill>
                  <a:srgbClr val="3F7F5F"/>
                </a:solidFill>
                <a:latin typeface="Consolas" panose="020B0609020204030204" pitchFamily="49" charset="0"/>
              </a:rPr>
              <a:t>//motor</a:t>
            </a:r>
          </a:p>
          <a:p>
            <a:pPr algn="l"/>
            <a:endParaRPr lang="ja-JP" altLang="en-US" sz="1800" dirty="0">
              <a:latin typeface="Consolas" panose="020B0609020204030204" pitchFamily="49" charset="0"/>
            </a:endParaRPr>
          </a:p>
          <a:p>
            <a:pPr marL="0" indent="0" algn="l">
              <a:buNone/>
            </a:pPr>
            <a:r>
              <a:rPr lang="en-US" altLang="ja-JP" sz="1800" dirty="0" err="1">
                <a:solidFill>
                  <a:srgbClr val="000000"/>
                </a:solidFill>
                <a:latin typeface="Consolas" panose="020B0609020204030204" pitchFamily="49" charset="0"/>
              </a:rPr>
              <a:t>HAL_TIM_Base_Start_IT</a:t>
            </a:r>
            <a:r>
              <a:rPr lang="en-US" altLang="ja-JP" sz="1800" dirty="0">
                <a:solidFill>
                  <a:srgbClr val="000000"/>
                </a:solidFill>
                <a:latin typeface="Consolas" panose="020B0609020204030204" pitchFamily="49" charset="0"/>
              </a:rPr>
              <a:t>(&amp;htim2);</a:t>
            </a:r>
            <a:r>
              <a:rPr lang="en-US" altLang="ja-JP" sz="1800" dirty="0">
                <a:solidFill>
                  <a:srgbClr val="3F7F5F"/>
                </a:solidFill>
                <a:latin typeface="Consolas" panose="020B0609020204030204" pitchFamily="49" charset="0"/>
              </a:rPr>
              <a:t>//motor</a:t>
            </a:r>
          </a:p>
          <a:p>
            <a:pPr marL="0" indent="0" algn="l">
              <a:buNone/>
            </a:pPr>
            <a:r>
              <a:rPr lang="en-US" altLang="ja-JP" sz="1800" dirty="0" err="1">
                <a:solidFill>
                  <a:srgbClr val="000000"/>
                </a:solidFill>
                <a:latin typeface="Consolas" panose="020B0609020204030204" pitchFamily="49" charset="0"/>
              </a:rPr>
              <a:t>HAL_TIM_PWM_MspInit</a:t>
            </a:r>
            <a:r>
              <a:rPr lang="en-US" altLang="ja-JP" sz="1800" dirty="0">
                <a:solidFill>
                  <a:srgbClr val="000000"/>
                </a:solidFill>
                <a:latin typeface="Consolas" panose="020B0609020204030204" pitchFamily="49" charset="0"/>
              </a:rPr>
              <a:t>(&amp;htim2);</a:t>
            </a:r>
            <a:r>
              <a:rPr lang="en-US" altLang="ja-JP" sz="1800" dirty="0">
                <a:solidFill>
                  <a:srgbClr val="3F7F5F"/>
                </a:solidFill>
                <a:latin typeface="Consolas" panose="020B0609020204030204" pitchFamily="49" charset="0"/>
              </a:rPr>
              <a:t>//motor</a:t>
            </a:r>
          </a:p>
        </p:txBody>
      </p:sp>
      <p:sp>
        <p:nvSpPr>
          <p:cNvPr id="6" name="テキスト ボックス 5">
            <a:extLst>
              <a:ext uri="{FF2B5EF4-FFF2-40B4-BE49-F238E27FC236}">
                <a16:creationId xmlns:a16="http://schemas.microsoft.com/office/drawing/2014/main" id="{A7524AC1-8267-EAFD-67AC-34E6736D2879}"/>
              </a:ext>
            </a:extLst>
          </p:cNvPr>
          <p:cNvSpPr txBox="1"/>
          <p:nvPr/>
        </p:nvSpPr>
        <p:spPr>
          <a:xfrm>
            <a:off x="6657474" y="128337"/>
            <a:ext cx="1780673" cy="369332"/>
          </a:xfrm>
          <a:prstGeom prst="rect">
            <a:avLst/>
          </a:prstGeom>
          <a:noFill/>
        </p:spPr>
        <p:txBody>
          <a:bodyPr wrap="square" rtlCol="0">
            <a:spAutoFit/>
          </a:bodyPr>
          <a:lstStyle/>
          <a:p>
            <a:r>
              <a:rPr kumimoji="1" lang="en-US" altLang="ja-JP" dirty="0"/>
              <a:t>while</a:t>
            </a:r>
            <a:r>
              <a:rPr kumimoji="1" lang="ja-JP" altLang="en-US" dirty="0"/>
              <a:t>文の前</a:t>
            </a:r>
          </a:p>
        </p:txBody>
      </p:sp>
    </p:spTree>
    <p:extLst>
      <p:ext uri="{BB962C8B-B14F-4D97-AF65-F5344CB8AC3E}">
        <p14:creationId xmlns:p14="http://schemas.microsoft.com/office/powerpoint/2010/main" val="2022146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8CF99-56CB-EF71-499D-BC90AD646D81}"/>
              </a:ext>
            </a:extLst>
          </p:cNvPr>
          <p:cNvSpPr>
            <a:spLocks noGrp="1"/>
          </p:cNvSpPr>
          <p:nvPr>
            <p:ph type="title"/>
          </p:nvPr>
        </p:nvSpPr>
        <p:spPr/>
        <p:txBody>
          <a:bodyPr/>
          <a:lstStyle/>
          <a:p>
            <a:r>
              <a:rPr kumimoji="1" lang="ja-JP" altLang="en-US" dirty="0"/>
              <a:t>バグ</a:t>
            </a:r>
            <a:r>
              <a:rPr kumimoji="1" lang="en-US" altLang="ja-JP" dirty="0"/>
              <a:t>(hard fault)</a:t>
            </a:r>
            <a:endParaRPr kumimoji="1" lang="ja-JP" altLang="en-US" dirty="0"/>
          </a:p>
        </p:txBody>
      </p:sp>
      <p:pic>
        <p:nvPicPr>
          <p:cNvPr id="5" name="コンテンツ プレースホルダー 4">
            <a:extLst>
              <a:ext uri="{FF2B5EF4-FFF2-40B4-BE49-F238E27FC236}">
                <a16:creationId xmlns:a16="http://schemas.microsoft.com/office/drawing/2014/main" id="{B26399B2-3F15-57E7-8770-C6CFE886D03C}"/>
              </a:ext>
            </a:extLst>
          </p:cNvPr>
          <p:cNvPicPr>
            <a:picLocks noGrp="1" noChangeAspect="1"/>
          </p:cNvPicPr>
          <p:nvPr>
            <p:ph idx="1"/>
          </p:nvPr>
        </p:nvPicPr>
        <p:blipFill>
          <a:blip r:embed="rId2"/>
          <a:stretch>
            <a:fillRect/>
          </a:stretch>
        </p:blipFill>
        <p:spPr>
          <a:xfrm>
            <a:off x="838200" y="3110265"/>
            <a:ext cx="4563112" cy="1600423"/>
          </a:xfrm>
        </p:spPr>
      </p:pic>
      <p:pic>
        <p:nvPicPr>
          <p:cNvPr id="7" name="図 6">
            <a:extLst>
              <a:ext uri="{FF2B5EF4-FFF2-40B4-BE49-F238E27FC236}">
                <a16:creationId xmlns:a16="http://schemas.microsoft.com/office/drawing/2014/main" id="{0BD4E8F5-A608-3FD2-9094-604C311CB662}"/>
              </a:ext>
            </a:extLst>
          </p:cNvPr>
          <p:cNvPicPr>
            <a:picLocks noChangeAspect="1"/>
          </p:cNvPicPr>
          <p:nvPr/>
        </p:nvPicPr>
        <p:blipFill>
          <a:blip r:embed="rId3"/>
          <a:stretch>
            <a:fillRect/>
          </a:stretch>
        </p:blipFill>
        <p:spPr>
          <a:xfrm>
            <a:off x="693837" y="1690688"/>
            <a:ext cx="10659963" cy="743054"/>
          </a:xfrm>
          <a:prstGeom prst="rect">
            <a:avLst/>
          </a:prstGeom>
        </p:spPr>
      </p:pic>
      <p:sp>
        <p:nvSpPr>
          <p:cNvPr id="8" name="楕円 7">
            <a:extLst>
              <a:ext uri="{FF2B5EF4-FFF2-40B4-BE49-F238E27FC236}">
                <a16:creationId xmlns:a16="http://schemas.microsoft.com/office/drawing/2014/main" id="{605F19D6-ACAF-1054-5C6F-3DD42BD41494}"/>
              </a:ext>
            </a:extLst>
          </p:cNvPr>
          <p:cNvSpPr/>
          <p:nvPr/>
        </p:nvSpPr>
        <p:spPr>
          <a:xfrm>
            <a:off x="1088178" y="1743864"/>
            <a:ext cx="317710" cy="3183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D98A2EE-1E88-2CC1-465D-B73C59080E03}"/>
              </a:ext>
            </a:extLst>
          </p:cNvPr>
          <p:cNvSpPr txBox="1"/>
          <p:nvPr/>
        </p:nvSpPr>
        <p:spPr>
          <a:xfrm>
            <a:off x="1088178" y="1415370"/>
            <a:ext cx="2893167" cy="369332"/>
          </a:xfrm>
          <a:prstGeom prst="rect">
            <a:avLst/>
          </a:prstGeom>
          <a:noFill/>
        </p:spPr>
        <p:txBody>
          <a:bodyPr wrap="square" rtlCol="0">
            <a:spAutoFit/>
          </a:bodyPr>
          <a:lstStyle/>
          <a:p>
            <a:r>
              <a:rPr kumimoji="1" lang="ja-JP" altLang="en-US" dirty="0"/>
              <a:t>デバックで一時停止</a:t>
            </a:r>
          </a:p>
        </p:txBody>
      </p:sp>
      <p:sp>
        <p:nvSpPr>
          <p:cNvPr id="10" name="テキスト ボックス 9">
            <a:extLst>
              <a:ext uri="{FF2B5EF4-FFF2-40B4-BE49-F238E27FC236}">
                <a16:creationId xmlns:a16="http://schemas.microsoft.com/office/drawing/2014/main" id="{A2016E9F-E821-892E-FE9E-9740C5FD299D}"/>
              </a:ext>
            </a:extLst>
          </p:cNvPr>
          <p:cNvSpPr txBox="1"/>
          <p:nvPr/>
        </p:nvSpPr>
        <p:spPr>
          <a:xfrm>
            <a:off x="4631266" y="3674638"/>
            <a:ext cx="4656667" cy="646331"/>
          </a:xfrm>
          <a:prstGeom prst="rect">
            <a:avLst/>
          </a:prstGeom>
          <a:noFill/>
        </p:spPr>
        <p:txBody>
          <a:bodyPr wrap="square" rtlCol="0">
            <a:spAutoFit/>
          </a:bodyPr>
          <a:lstStyle/>
          <a:p>
            <a:r>
              <a:rPr kumimoji="1" lang="ja-JP" altLang="en-US" dirty="0"/>
              <a:t>ここの</a:t>
            </a:r>
            <a:r>
              <a:rPr kumimoji="1" lang="en-US" altLang="ja-JP" dirty="0"/>
              <a:t>while</a:t>
            </a:r>
            <a:r>
              <a:rPr kumimoji="1" lang="ja-JP" altLang="en-US" dirty="0"/>
              <a:t>文で停止したとき、</a:t>
            </a:r>
            <a:r>
              <a:rPr kumimoji="1" lang="en-US" altLang="ja-JP" dirty="0"/>
              <a:t>hard fault</a:t>
            </a:r>
            <a:r>
              <a:rPr kumimoji="1" lang="ja-JP" altLang="en-US" dirty="0"/>
              <a:t>というバグが発生しています。</a:t>
            </a:r>
          </a:p>
        </p:txBody>
      </p:sp>
    </p:spTree>
    <p:extLst>
      <p:ext uri="{BB962C8B-B14F-4D97-AF65-F5344CB8AC3E}">
        <p14:creationId xmlns:p14="http://schemas.microsoft.com/office/powerpoint/2010/main" val="3041247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BB86D3-D7A6-33D2-A6B5-6B4383D80450}"/>
              </a:ext>
            </a:extLst>
          </p:cNvPr>
          <p:cNvSpPr>
            <a:spLocks noGrp="1"/>
          </p:cNvSpPr>
          <p:nvPr>
            <p:ph type="title"/>
          </p:nvPr>
        </p:nvSpPr>
        <p:spPr/>
        <p:txBody>
          <a:bodyPr/>
          <a:lstStyle/>
          <a:p>
            <a:r>
              <a:rPr kumimoji="1" lang="ja-JP" altLang="en-US" dirty="0"/>
              <a:t>バグ</a:t>
            </a:r>
            <a:r>
              <a:rPr kumimoji="1" lang="en-US" altLang="ja-JP" dirty="0"/>
              <a:t>(hard fault):</a:t>
            </a:r>
            <a:r>
              <a:rPr kumimoji="1" lang="ja-JP" altLang="en-US" dirty="0"/>
              <a:t>解決策</a:t>
            </a:r>
          </a:p>
        </p:txBody>
      </p:sp>
      <p:sp>
        <p:nvSpPr>
          <p:cNvPr id="3" name="コンテンツ プレースホルダー 2">
            <a:extLst>
              <a:ext uri="{FF2B5EF4-FFF2-40B4-BE49-F238E27FC236}">
                <a16:creationId xmlns:a16="http://schemas.microsoft.com/office/drawing/2014/main" id="{3130C33F-15FC-E6C4-6D1E-2E3CAF572E7A}"/>
              </a:ext>
            </a:extLst>
          </p:cNvPr>
          <p:cNvSpPr>
            <a:spLocks noGrp="1"/>
          </p:cNvSpPr>
          <p:nvPr>
            <p:ph idx="1"/>
          </p:nvPr>
        </p:nvSpPr>
        <p:spPr/>
        <p:txBody>
          <a:bodyPr/>
          <a:lstStyle/>
          <a:p>
            <a:pPr marL="0" indent="0">
              <a:buNone/>
            </a:pPr>
            <a:r>
              <a:rPr kumimoji="1" lang="en-US" altLang="ja-JP" dirty="0"/>
              <a:t>Include</a:t>
            </a:r>
            <a:r>
              <a:rPr kumimoji="1" lang="ja-JP" altLang="en-US" dirty="0"/>
              <a:t>のし忘れがないか確認</a:t>
            </a:r>
            <a:r>
              <a:rPr kumimoji="1" lang="en-US" altLang="ja-JP" dirty="0"/>
              <a:t>(</a:t>
            </a:r>
            <a:r>
              <a:rPr kumimoji="1" lang="ja-JP" altLang="en-US" dirty="0"/>
              <a:t>主に割り込みで</a:t>
            </a:r>
            <a:r>
              <a:rPr kumimoji="1" lang="en-US" altLang="ja-JP" dirty="0"/>
              <a:t>)</a:t>
            </a:r>
          </a:p>
          <a:p>
            <a:pPr marL="0" indent="0">
              <a:buNone/>
            </a:pPr>
            <a:r>
              <a:rPr lang="en-US" altLang="ja-JP" dirty="0"/>
              <a:t>Stm32l4xx_it.c</a:t>
            </a:r>
            <a:r>
              <a:rPr lang="ja-JP" altLang="en-US" dirty="0"/>
              <a:t>や</a:t>
            </a:r>
            <a:r>
              <a:rPr lang="en-US" altLang="ja-JP" dirty="0" err="1"/>
              <a:t>main.c</a:t>
            </a:r>
            <a:r>
              <a:rPr lang="ja-JP" altLang="en-US" dirty="0"/>
              <a:t>で</a:t>
            </a:r>
            <a:endParaRPr lang="en-US" altLang="ja-JP" dirty="0"/>
          </a:p>
          <a:p>
            <a:pPr marL="0" indent="0">
              <a:buNone/>
            </a:pPr>
            <a:r>
              <a:rPr kumimoji="1" lang="ja-JP" altLang="en-US" dirty="0"/>
              <a:t>グローバル変数の初期化を行っているか確認</a:t>
            </a:r>
            <a:endParaRPr kumimoji="1" lang="en-US" altLang="ja-JP" dirty="0"/>
          </a:p>
          <a:p>
            <a:pPr marL="0" indent="0">
              <a:buNone/>
            </a:pPr>
            <a:r>
              <a:rPr kumimoji="1" lang="ja-JP" altLang="en-US" dirty="0"/>
              <a:t>多分、この</a:t>
            </a:r>
            <a:r>
              <a:rPr kumimoji="1" lang="en-US" altLang="ja-JP" dirty="0"/>
              <a:t>2</a:t>
            </a:r>
            <a:r>
              <a:rPr kumimoji="1" lang="ja-JP" altLang="en-US" dirty="0"/>
              <a:t>つを直せば大丈夫</a:t>
            </a:r>
            <a:endParaRPr kumimoji="1" lang="en-US" altLang="ja-JP" dirty="0"/>
          </a:p>
          <a:p>
            <a:pPr marL="0" indent="0">
              <a:buNone/>
            </a:pPr>
            <a:r>
              <a:rPr kumimoji="1" lang="ja-JP" altLang="en-US" dirty="0"/>
              <a:t>あとは追加したところを中心にデバックしていきましょう。</a:t>
            </a:r>
            <a:endParaRPr kumimoji="1" lang="en-US" altLang="ja-JP" dirty="0"/>
          </a:p>
          <a:p>
            <a:pPr marL="0" indent="0">
              <a:buNone/>
            </a:pPr>
            <a:endParaRPr lang="en-US" altLang="ja-JP" dirty="0"/>
          </a:p>
          <a:p>
            <a:pPr marL="0" indent="0">
              <a:buNone/>
            </a:pPr>
            <a:r>
              <a:rPr lang="ja-JP" altLang="en-US" dirty="0"/>
              <a:t>あとは今までのすべてコメントアウトして一つずつ解除して実行をすると</a:t>
            </a:r>
            <a:r>
              <a:rPr lang="en-US" altLang="ja-JP" dirty="0"/>
              <a:t>hard fault</a:t>
            </a:r>
            <a:r>
              <a:rPr lang="ja-JP" altLang="en-US" dirty="0"/>
              <a:t>が発生しなくなり、最終的に全部外しても大丈夫になります。</a:t>
            </a:r>
            <a:endParaRPr lang="en-US" altLang="ja-JP" dirty="0"/>
          </a:p>
          <a:p>
            <a:pPr marL="0" indent="0">
              <a:buNone/>
            </a:pPr>
            <a:endParaRPr kumimoji="1" lang="ja-JP" altLang="en-US" dirty="0"/>
          </a:p>
        </p:txBody>
      </p:sp>
    </p:spTree>
    <p:extLst>
      <p:ext uri="{BB962C8B-B14F-4D97-AF65-F5344CB8AC3E}">
        <p14:creationId xmlns:p14="http://schemas.microsoft.com/office/powerpoint/2010/main" val="626891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AF2AF3-F3F5-4E16-968D-9A2DFED106D3}"/>
              </a:ext>
            </a:extLst>
          </p:cNvPr>
          <p:cNvSpPr>
            <a:spLocks noGrp="1"/>
          </p:cNvSpPr>
          <p:nvPr>
            <p:ph type="title"/>
          </p:nvPr>
        </p:nvSpPr>
        <p:spPr/>
        <p:txBody>
          <a:bodyPr/>
          <a:lstStyle/>
          <a:p>
            <a:r>
              <a:rPr kumimoji="1" lang="en-US" altLang="ja-JP" dirty="0"/>
              <a:t>LCD</a:t>
            </a:r>
            <a:r>
              <a:rPr kumimoji="1" lang="ja-JP" altLang="en-US" dirty="0"/>
              <a:t>を使おう</a:t>
            </a:r>
            <a:r>
              <a:rPr kumimoji="1" lang="en-US" altLang="ja-JP" dirty="0"/>
              <a:t>(</a:t>
            </a:r>
            <a:r>
              <a:rPr kumimoji="1" lang="ja-JP" altLang="en-US" dirty="0"/>
              <a:t>詳細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6A12E99-70FD-465E-954C-CF9B94A91071}"/>
              </a:ext>
            </a:extLst>
          </p:cNvPr>
          <p:cNvSpPr>
            <a:spLocks noGrp="1"/>
          </p:cNvSpPr>
          <p:nvPr>
            <p:ph idx="1"/>
          </p:nvPr>
        </p:nvSpPr>
        <p:spPr/>
        <p:txBody>
          <a:bodyPr/>
          <a:lstStyle/>
          <a:p>
            <a:r>
              <a:rPr kumimoji="1" lang="en-US" altLang="ja-JP" dirty="0">
                <a:hlinkClick r:id="rId2"/>
              </a:rPr>
              <a:t>https://akizukidenshi.com/download/ds/xiamen/AQM0802.pdf</a:t>
            </a:r>
            <a:endParaRPr kumimoji="1" lang="en-US" altLang="ja-JP" dirty="0"/>
          </a:p>
          <a:p>
            <a:endParaRPr lang="en-US" altLang="ja-JP" dirty="0"/>
          </a:p>
          <a:p>
            <a:r>
              <a:rPr kumimoji="1" lang="en-US" altLang="ja-JP" dirty="0">
                <a:hlinkClick r:id="rId3"/>
              </a:rPr>
              <a:t>https://akizukidenshi.com/download/ds/sitronix/st7032.pdf</a:t>
            </a:r>
            <a:endParaRPr kumimoji="1" lang="en-US" altLang="ja-JP" dirty="0"/>
          </a:p>
          <a:p>
            <a:endParaRPr kumimoji="1" lang="ja-JP" altLang="en-US" dirty="0"/>
          </a:p>
        </p:txBody>
      </p:sp>
    </p:spTree>
    <p:extLst>
      <p:ext uri="{BB962C8B-B14F-4D97-AF65-F5344CB8AC3E}">
        <p14:creationId xmlns:p14="http://schemas.microsoft.com/office/powerpoint/2010/main" val="134181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2E35C-BC13-4D2C-8844-54FF5AE66B42}"/>
              </a:ext>
            </a:extLst>
          </p:cNvPr>
          <p:cNvSpPr>
            <a:spLocks noGrp="1"/>
          </p:cNvSpPr>
          <p:nvPr>
            <p:ph type="title"/>
          </p:nvPr>
        </p:nvSpPr>
        <p:spPr/>
        <p:txBody>
          <a:bodyPr/>
          <a:lstStyle/>
          <a:p>
            <a:r>
              <a:rPr kumimoji="1" lang="en-US" altLang="ja-JP" dirty="0"/>
              <a:t>I2c</a:t>
            </a:r>
            <a:r>
              <a:rPr kumimoji="1" lang="ja-JP" altLang="en-US" dirty="0"/>
              <a:t>通信</a:t>
            </a:r>
          </a:p>
        </p:txBody>
      </p:sp>
      <p:sp>
        <p:nvSpPr>
          <p:cNvPr id="3" name="コンテンツ プレースホルダー 2">
            <a:extLst>
              <a:ext uri="{FF2B5EF4-FFF2-40B4-BE49-F238E27FC236}">
                <a16:creationId xmlns:a16="http://schemas.microsoft.com/office/drawing/2014/main" id="{12A64F52-6127-4F1E-92A3-CC9180DF01F8}"/>
              </a:ext>
            </a:extLst>
          </p:cNvPr>
          <p:cNvSpPr>
            <a:spLocks noGrp="1"/>
          </p:cNvSpPr>
          <p:nvPr>
            <p:ph idx="1"/>
          </p:nvPr>
        </p:nvSpPr>
        <p:spPr/>
        <p:txBody>
          <a:bodyPr/>
          <a:lstStyle/>
          <a:p>
            <a:pPr algn="l"/>
            <a:r>
              <a:rPr lang="en-US" altLang="ja-JP" sz="1800" b="1" dirty="0">
                <a:solidFill>
                  <a:srgbClr val="A7EC21"/>
                </a:solidFill>
                <a:highlight>
                  <a:srgbClr val="000000"/>
                </a:highlight>
                <a:latin typeface="Consolas" panose="020B0609020204030204" pitchFamily="49" charset="0"/>
              </a:rPr>
              <a:t>HAL_I2C_Master_Transmit</a:t>
            </a:r>
            <a:r>
              <a:rPr lang="ja-JP" altLang="en-US" sz="1800" b="1" dirty="0">
                <a:solidFill>
                  <a:srgbClr val="A7EC21"/>
                </a:solidFill>
                <a:highlight>
                  <a:srgbClr val="000000"/>
                </a:highlight>
                <a:latin typeface="Consolas" panose="020B0609020204030204" pitchFamily="49" charset="0"/>
              </a:rPr>
              <a:t>の説明</a:t>
            </a:r>
            <a:endParaRPr lang="en-US" altLang="ja-JP" sz="1800" dirty="0">
              <a:solidFill>
                <a:srgbClr val="FFFFFF"/>
              </a:solidFill>
              <a:highlight>
                <a:srgbClr val="000000"/>
              </a:highlight>
              <a:latin typeface="Consolas" panose="020B0609020204030204" pitchFamily="49" charset="0"/>
            </a:endParaRPr>
          </a:p>
          <a:p>
            <a:pPr algn="l"/>
            <a:r>
              <a:rPr lang="en-US" altLang="ja-JP" sz="1800" dirty="0">
                <a:solidFill>
                  <a:srgbClr val="FFFFFF"/>
                </a:solidFill>
                <a:highlight>
                  <a:srgbClr val="000000"/>
                </a:highlight>
                <a:latin typeface="Consolas" panose="020B0609020204030204" pitchFamily="49" charset="0"/>
              </a:rPr>
              <a:t> </a:t>
            </a:r>
          </a:p>
          <a:p>
            <a:pPr algn="l"/>
            <a:r>
              <a:rPr lang="en-US" altLang="ja-JP" sz="1800" dirty="0">
                <a:solidFill>
                  <a:srgbClr val="FFFFFF"/>
                </a:solidFill>
                <a:highlight>
                  <a:srgbClr val="000000"/>
                </a:highlight>
                <a:latin typeface="Consolas" panose="020B0609020204030204" pitchFamily="49" charset="0"/>
              </a:rPr>
              <a:t>* @brief  Transmits in master mode an amount of data in blocking mode.</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param  hi2c Pointer to a I2C_HandleTypeDef structure that contains</a:t>
            </a:r>
          </a:p>
          <a:p>
            <a:pPr algn="l"/>
            <a:r>
              <a:rPr lang="en-US" altLang="ja-JP" sz="1800" dirty="0">
                <a:solidFill>
                  <a:srgbClr val="FFFFFF"/>
                </a:solidFill>
                <a:highlight>
                  <a:srgbClr val="000000"/>
                </a:highlight>
                <a:latin typeface="Consolas" panose="020B0609020204030204" pitchFamily="49" charset="0"/>
              </a:rPr>
              <a:t>  *                the configuration information for the specified I2C.</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param  </a:t>
            </a:r>
            <a:r>
              <a:rPr lang="en-US" altLang="ja-JP" sz="1800" u="sng" dirty="0" err="1">
                <a:solidFill>
                  <a:srgbClr val="FFFFFF"/>
                </a:solidFill>
                <a:highlight>
                  <a:srgbClr val="000000"/>
                </a:highlight>
                <a:latin typeface="Consolas" panose="020B0609020204030204" pitchFamily="49" charset="0"/>
              </a:rPr>
              <a:t>DevAddress</a:t>
            </a:r>
            <a:r>
              <a:rPr lang="en-US" altLang="ja-JP" sz="1800" u="sng" dirty="0">
                <a:solidFill>
                  <a:srgbClr val="FFFFFF"/>
                </a:solidFill>
                <a:highlight>
                  <a:srgbClr val="000000"/>
                </a:highlight>
                <a:latin typeface="Consolas" panose="020B0609020204030204" pitchFamily="49" charset="0"/>
              </a:rPr>
              <a:t> Target device address: The device 7 bits address value</a:t>
            </a:r>
          </a:p>
          <a:p>
            <a:pPr algn="l"/>
            <a:r>
              <a:rPr lang="en-US" altLang="ja-JP" sz="1800" dirty="0">
                <a:solidFill>
                  <a:srgbClr val="FFFFFF"/>
                </a:solidFill>
                <a:highlight>
                  <a:srgbClr val="000000"/>
                </a:highlight>
                <a:latin typeface="Consolas" panose="020B0609020204030204" pitchFamily="49" charset="0"/>
              </a:rPr>
              <a:t>  *         in </a:t>
            </a:r>
            <a:r>
              <a:rPr lang="en-US" altLang="ja-JP" sz="1800" u="sng" dirty="0">
                <a:solidFill>
                  <a:srgbClr val="FFFFFF"/>
                </a:solidFill>
                <a:highlight>
                  <a:srgbClr val="000000"/>
                </a:highlight>
                <a:latin typeface="Consolas" panose="020B0609020204030204" pitchFamily="49" charset="0"/>
              </a:rPr>
              <a:t>datasheet must be shifted to the left before calling the interface</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param  </a:t>
            </a:r>
            <a:r>
              <a:rPr lang="en-US" altLang="ja-JP" sz="1800" u="sng" dirty="0" err="1">
                <a:solidFill>
                  <a:srgbClr val="FFFFFF"/>
                </a:solidFill>
                <a:highlight>
                  <a:srgbClr val="000000"/>
                </a:highlight>
                <a:latin typeface="Consolas" panose="020B0609020204030204" pitchFamily="49" charset="0"/>
              </a:rPr>
              <a:t>pData</a:t>
            </a:r>
            <a:r>
              <a:rPr lang="en-US" altLang="ja-JP" sz="1800" u="sng" dirty="0">
                <a:solidFill>
                  <a:srgbClr val="FFFFFF"/>
                </a:solidFill>
                <a:highlight>
                  <a:srgbClr val="000000"/>
                </a:highlight>
                <a:latin typeface="Consolas" panose="020B0609020204030204" pitchFamily="49" charset="0"/>
              </a:rPr>
              <a:t> Pointer to data buffer</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param  Size Amount of data to be sent</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param  Timeout </a:t>
            </a:r>
            <a:r>
              <a:rPr lang="en-US" altLang="ja-JP" sz="1800" u="sng" dirty="0" err="1">
                <a:solidFill>
                  <a:srgbClr val="FFFFFF"/>
                </a:solidFill>
                <a:highlight>
                  <a:srgbClr val="000000"/>
                </a:highlight>
                <a:latin typeface="Consolas" panose="020B0609020204030204" pitchFamily="49" charset="0"/>
              </a:rPr>
              <a:t>Timeout</a:t>
            </a:r>
            <a:r>
              <a:rPr lang="en-US" altLang="ja-JP" sz="1800" u="sng" dirty="0">
                <a:solidFill>
                  <a:srgbClr val="FFFFFF"/>
                </a:solidFill>
                <a:highlight>
                  <a:srgbClr val="000000"/>
                </a:highlight>
                <a:latin typeface="Consolas" panose="020B0609020204030204" pitchFamily="49" charset="0"/>
              </a:rPr>
              <a:t> duration</a:t>
            </a:r>
          </a:p>
          <a:p>
            <a:pPr algn="l"/>
            <a:r>
              <a:rPr lang="en-US" altLang="ja-JP" sz="1800" dirty="0">
                <a:solidFill>
                  <a:srgbClr val="FFFFFF"/>
                </a:solidFill>
                <a:highlight>
                  <a:srgbClr val="000000"/>
                </a:highlight>
                <a:latin typeface="Consolas" panose="020B0609020204030204" pitchFamily="49" charset="0"/>
              </a:rPr>
              <a:t>  * @</a:t>
            </a:r>
            <a:r>
              <a:rPr lang="en-US" altLang="ja-JP" sz="1800" u="sng" dirty="0">
                <a:solidFill>
                  <a:srgbClr val="FFFFFF"/>
                </a:solidFill>
                <a:highlight>
                  <a:srgbClr val="000000"/>
                </a:highlight>
                <a:latin typeface="Consolas" panose="020B0609020204030204" pitchFamily="49" charset="0"/>
              </a:rPr>
              <a:t>retval HAL status</a:t>
            </a:r>
            <a:endParaRPr kumimoji="1" lang="ja-JP" altLang="en-US" dirty="0">
              <a:highlight>
                <a:srgbClr val="000000"/>
              </a:highlight>
            </a:endParaRPr>
          </a:p>
        </p:txBody>
      </p:sp>
    </p:spTree>
    <p:extLst>
      <p:ext uri="{BB962C8B-B14F-4D97-AF65-F5344CB8AC3E}">
        <p14:creationId xmlns:p14="http://schemas.microsoft.com/office/powerpoint/2010/main" val="1820978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5BFB-ACBF-4EF6-B821-DDC0027D4D95}"/>
              </a:ext>
            </a:extLst>
          </p:cNvPr>
          <p:cNvSpPr>
            <a:spLocks noGrp="1"/>
          </p:cNvSpPr>
          <p:nvPr>
            <p:ph type="title"/>
          </p:nvPr>
        </p:nvSpPr>
        <p:spPr/>
        <p:txBody>
          <a:bodyPr/>
          <a:lstStyle/>
          <a:p>
            <a:r>
              <a:rPr kumimoji="1" lang="en-US" altLang="ja-JP" dirty="0"/>
              <a:t>I2c</a:t>
            </a:r>
            <a:r>
              <a:rPr kumimoji="1" lang="ja-JP" altLang="en-US" dirty="0"/>
              <a:t>通信補足</a:t>
            </a:r>
          </a:p>
        </p:txBody>
      </p:sp>
      <p:sp>
        <p:nvSpPr>
          <p:cNvPr id="3" name="コンテンツ プレースホルダー 2">
            <a:extLst>
              <a:ext uri="{FF2B5EF4-FFF2-40B4-BE49-F238E27FC236}">
                <a16:creationId xmlns:a16="http://schemas.microsoft.com/office/drawing/2014/main" id="{58E712DA-4CEC-4DBB-8E89-7F71E12EC7CE}"/>
              </a:ext>
            </a:extLst>
          </p:cNvPr>
          <p:cNvSpPr>
            <a:spLocks noGrp="1"/>
          </p:cNvSpPr>
          <p:nvPr>
            <p:ph idx="1"/>
          </p:nvPr>
        </p:nvSpPr>
        <p:spPr/>
        <p:txBody>
          <a:bodyPr/>
          <a:lstStyle/>
          <a:p>
            <a:r>
              <a:rPr kumimoji="1" lang="en-US" altLang="ja-JP" dirty="0"/>
              <a:t>I2C_HandleTypeDef</a:t>
            </a:r>
            <a:r>
              <a:rPr kumimoji="1" lang="ja-JP" altLang="en-US" dirty="0"/>
              <a:t>構造体へのポインタ</a:t>
            </a:r>
            <a:endParaRPr kumimoji="1" lang="en-US" altLang="ja-JP" dirty="0"/>
          </a:p>
          <a:p>
            <a:r>
              <a:rPr lang="ja-JP" altLang="en-US" dirty="0"/>
              <a:t>ターゲットデバイスのアドレス</a:t>
            </a:r>
            <a:endParaRPr lang="en-US" altLang="ja-JP" dirty="0"/>
          </a:p>
          <a:p>
            <a:r>
              <a:rPr lang="ja-JP" altLang="en-US" dirty="0"/>
              <a:t>送るデータ</a:t>
            </a:r>
            <a:r>
              <a:rPr lang="en-US" altLang="ja-JP" dirty="0"/>
              <a:t>(</a:t>
            </a:r>
            <a:r>
              <a:rPr lang="ja-JP" altLang="en-US" dirty="0"/>
              <a:t>データバッファへのポインタ</a:t>
            </a:r>
            <a:r>
              <a:rPr lang="en-US" altLang="ja-JP" dirty="0"/>
              <a:t>)</a:t>
            </a:r>
          </a:p>
          <a:p>
            <a:r>
              <a:rPr lang="ja-JP" altLang="en-US" dirty="0"/>
              <a:t>送るデータのサイズ</a:t>
            </a:r>
            <a:r>
              <a:rPr lang="en-US" altLang="ja-JP" dirty="0"/>
              <a:t>(</a:t>
            </a:r>
            <a:r>
              <a:rPr lang="ja-JP" altLang="en-US" dirty="0"/>
              <a:t>バッファの数</a:t>
            </a:r>
            <a:r>
              <a:rPr lang="en-US" altLang="ja-JP" dirty="0"/>
              <a:t>)</a:t>
            </a:r>
          </a:p>
          <a:p>
            <a:r>
              <a:rPr lang="ja-JP" altLang="en-US" dirty="0"/>
              <a:t>タイムアウトまでの時間？</a:t>
            </a:r>
            <a:endParaRPr lang="en-US" altLang="ja-JP" dirty="0"/>
          </a:p>
          <a:p>
            <a:pPr marL="0" indent="0">
              <a:buNone/>
            </a:pPr>
            <a:r>
              <a:rPr lang="ja-JP" altLang="en-US" dirty="0"/>
              <a:t>を指定する．</a:t>
            </a: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3342856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5BFB-ACBF-4EF6-B821-DDC0027D4D95}"/>
              </a:ext>
            </a:extLst>
          </p:cNvPr>
          <p:cNvSpPr>
            <a:spLocks noGrp="1"/>
          </p:cNvSpPr>
          <p:nvPr>
            <p:ph type="title"/>
          </p:nvPr>
        </p:nvSpPr>
        <p:spPr/>
        <p:txBody>
          <a:bodyPr/>
          <a:lstStyle/>
          <a:p>
            <a:r>
              <a:rPr kumimoji="1" lang="en-US" altLang="ja-JP" dirty="0"/>
              <a:t>I2c</a:t>
            </a:r>
            <a:r>
              <a:rPr kumimoji="1" lang="ja-JP" altLang="en-US" dirty="0"/>
              <a:t>通信補足</a:t>
            </a:r>
          </a:p>
        </p:txBody>
      </p:sp>
      <p:sp>
        <p:nvSpPr>
          <p:cNvPr id="3" name="コンテンツ プレースホルダー 2">
            <a:extLst>
              <a:ext uri="{FF2B5EF4-FFF2-40B4-BE49-F238E27FC236}">
                <a16:creationId xmlns:a16="http://schemas.microsoft.com/office/drawing/2014/main" id="{58E712DA-4CEC-4DBB-8E89-7F71E12EC7CE}"/>
              </a:ext>
            </a:extLst>
          </p:cNvPr>
          <p:cNvSpPr>
            <a:spLocks noGrp="1"/>
          </p:cNvSpPr>
          <p:nvPr>
            <p:ph idx="1"/>
          </p:nvPr>
        </p:nvSpPr>
        <p:spPr/>
        <p:txBody>
          <a:bodyPr/>
          <a:lstStyle/>
          <a:p>
            <a:r>
              <a:rPr kumimoji="1" lang="en-US" altLang="ja-JP" dirty="0"/>
              <a:t>I2C_HandleTypeDef</a:t>
            </a:r>
            <a:r>
              <a:rPr kumimoji="1" lang="ja-JP" altLang="en-US" dirty="0"/>
              <a:t>構造体へのポインタ→</a:t>
            </a:r>
            <a:r>
              <a:rPr lang="en-US" altLang="ja-JP" sz="2800" b="1" dirty="0">
                <a:solidFill>
                  <a:srgbClr val="FF007F"/>
                </a:solidFill>
                <a:highlight>
                  <a:srgbClr val="000000"/>
                </a:highlight>
                <a:latin typeface="Consolas" panose="020B0609020204030204" pitchFamily="49" charset="0"/>
              </a:rPr>
              <a:t>&amp;</a:t>
            </a:r>
            <a:r>
              <a:rPr lang="en-US" altLang="ja-JP" sz="2800" b="1" dirty="0">
                <a:solidFill>
                  <a:srgbClr val="CFBFAD"/>
                </a:solidFill>
                <a:highlight>
                  <a:srgbClr val="000000"/>
                </a:highlight>
                <a:latin typeface="Consolas" panose="020B0609020204030204" pitchFamily="49" charset="0"/>
              </a:rPr>
              <a:t>hi2c1</a:t>
            </a:r>
            <a:endParaRPr kumimoji="1" lang="en-US" altLang="ja-JP" dirty="0"/>
          </a:p>
          <a:p>
            <a:r>
              <a:rPr lang="ja-JP" altLang="en-US" dirty="0"/>
              <a:t>ターゲットデバイスのアドレス→データシートのスレイブアドレス</a:t>
            </a:r>
            <a:endParaRPr lang="en-US" altLang="ja-JP" dirty="0"/>
          </a:p>
          <a:p>
            <a:r>
              <a:rPr lang="ja-JP" altLang="en-US" dirty="0"/>
              <a:t>送るデータ</a:t>
            </a:r>
            <a:r>
              <a:rPr lang="en-US" altLang="ja-JP" dirty="0"/>
              <a:t>(</a:t>
            </a:r>
            <a:r>
              <a:rPr lang="ja-JP" altLang="en-US" dirty="0"/>
              <a:t>データバッファへのポインタ</a:t>
            </a:r>
            <a:r>
              <a:rPr lang="en-US" altLang="ja-JP" dirty="0"/>
              <a:t>)</a:t>
            </a:r>
            <a:r>
              <a:rPr lang="ja-JP" altLang="en-US" dirty="0"/>
              <a:t>→コントロールバイトとデータバイトの</a:t>
            </a:r>
            <a:r>
              <a:rPr lang="en-US" altLang="ja-JP" dirty="0"/>
              <a:t>2</a:t>
            </a:r>
            <a:r>
              <a:rPr lang="ja-JP" altLang="en-US" dirty="0"/>
              <a:t>個</a:t>
            </a:r>
            <a:endParaRPr lang="en-US" altLang="ja-JP" dirty="0"/>
          </a:p>
          <a:p>
            <a:r>
              <a:rPr lang="ja-JP" altLang="en-US" dirty="0"/>
              <a:t>送るデータのサイズ</a:t>
            </a:r>
            <a:r>
              <a:rPr lang="en-US" altLang="ja-JP" dirty="0"/>
              <a:t>(</a:t>
            </a:r>
            <a:r>
              <a:rPr lang="ja-JP" altLang="en-US" dirty="0"/>
              <a:t>バッファの数</a:t>
            </a:r>
            <a:r>
              <a:rPr lang="en-US" altLang="ja-JP" dirty="0"/>
              <a:t>)</a:t>
            </a:r>
            <a:r>
              <a:rPr lang="ja-JP" altLang="en-US" dirty="0"/>
              <a:t>→</a:t>
            </a:r>
            <a:r>
              <a:rPr lang="en-US" altLang="ja-JP" dirty="0"/>
              <a:t>2</a:t>
            </a:r>
            <a:r>
              <a:rPr lang="ja-JP" altLang="en-US" dirty="0"/>
              <a:t>個</a:t>
            </a:r>
            <a:endParaRPr lang="en-US" altLang="ja-JP" dirty="0"/>
          </a:p>
          <a:p>
            <a:r>
              <a:rPr lang="ja-JP" altLang="en-US" dirty="0"/>
              <a:t>タイムアウトまでの時間？→</a:t>
            </a:r>
            <a:r>
              <a:rPr lang="en-US" altLang="ja-JP" dirty="0"/>
              <a:t>1000</a:t>
            </a:r>
            <a:r>
              <a:rPr lang="ja-JP" altLang="en-US" dirty="0"/>
              <a:t>ぐらい</a:t>
            </a:r>
            <a:endParaRPr lang="en-US" altLang="ja-JP" dirty="0"/>
          </a:p>
          <a:p>
            <a:pPr marL="0" indent="0">
              <a:buNone/>
            </a:pPr>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507748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AC78F-1268-474C-A9C8-F30525A8FDFA}"/>
              </a:ext>
            </a:extLst>
          </p:cNvPr>
          <p:cNvSpPr>
            <a:spLocks noGrp="1"/>
          </p:cNvSpPr>
          <p:nvPr>
            <p:ph type="title"/>
          </p:nvPr>
        </p:nvSpPr>
        <p:spPr/>
        <p:txBody>
          <a:bodyPr/>
          <a:lstStyle/>
          <a:p>
            <a:r>
              <a:rPr kumimoji="1" lang="en-US" altLang="ja-JP" dirty="0"/>
              <a:t>i2C</a:t>
            </a:r>
            <a:endParaRPr kumimoji="1" lang="ja-JP" altLang="en-US" dirty="0"/>
          </a:p>
        </p:txBody>
      </p:sp>
      <p:sp>
        <p:nvSpPr>
          <p:cNvPr id="3" name="コンテンツ プレースホルダー 2">
            <a:extLst>
              <a:ext uri="{FF2B5EF4-FFF2-40B4-BE49-F238E27FC236}">
                <a16:creationId xmlns:a16="http://schemas.microsoft.com/office/drawing/2014/main" id="{A67E1A8C-3BC7-4535-A509-96E54076710D}"/>
              </a:ext>
            </a:extLst>
          </p:cNvPr>
          <p:cNvSpPr>
            <a:spLocks noGrp="1"/>
          </p:cNvSpPr>
          <p:nvPr>
            <p:ph idx="1"/>
          </p:nvPr>
        </p:nvSpPr>
        <p:spPr/>
        <p:txBody>
          <a:bodyPr/>
          <a:lstStyle/>
          <a:p>
            <a:pPr marL="0" indent="0" algn="l">
              <a:buNone/>
            </a:pPr>
            <a:r>
              <a:rPr lang="en-US" altLang="ja-JP" sz="1800" dirty="0">
                <a:solidFill>
                  <a:srgbClr val="CFBFAD"/>
                </a:solidFill>
                <a:highlight>
                  <a:srgbClr val="000000"/>
                </a:highlight>
                <a:latin typeface="Consolas" panose="020B0609020204030204" pitchFamily="49" charset="0"/>
              </a:rPr>
              <a:t> </a:t>
            </a:r>
            <a:r>
              <a:rPr lang="en-US" altLang="ja-JP" sz="1800" b="1" dirty="0">
                <a:solidFill>
                  <a:srgbClr val="FF007F"/>
                </a:solidFill>
                <a:highlight>
                  <a:srgbClr val="000000"/>
                </a:highlight>
                <a:latin typeface="Consolas" panose="020B0609020204030204" pitchFamily="49" charset="0"/>
              </a:rPr>
              <a:t>while</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A7EC21"/>
                </a:solidFill>
                <a:highlight>
                  <a:srgbClr val="000000"/>
                </a:highlight>
                <a:latin typeface="Consolas" panose="020B0609020204030204" pitchFamily="49" charset="0"/>
              </a:rPr>
              <a:t>HAL_I2C_Master_Transmit</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FF007F"/>
                </a:solidFill>
                <a:highlight>
                  <a:srgbClr val="000000"/>
                </a:highlight>
                <a:latin typeface="Consolas" panose="020B0609020204030204" pitchFamily="49" charset="0"/>
              </a:rPr>
              <a:t>&amp;</a:t>
            </a:r>
            <a:r>
              <a:rPr lang="en-US" altLang="ja-JP" sz="1800" b="1" dirty="0">
                <a:solidFill>
                  <a:srgbClr val="CFBFAD"/>
                </a:solidFill>
                <a:highlight>
                  <a:srgbClr val="000000"/>
                </a:highlight>
                <a:latin typeface="Consolas" panose="020B0609020204030204" pitchFamily="49" charset="0"/>
              </a:rPr>
              <a:t>hi2c1</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52E3F6"/>
                </a:solidFill>
                <a:highlight>
                  <a:srgbClr val="000000"/>
                </a:highlight>
                <a:latin typeface="Consolas" panose="020B0609020204030204" pitchFamily="49" charset="0"/>
              </a:rPr>
              <a:t>uint16_t</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LCD_ADDRESS</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52E3F6"/>
                </a:solidFill>
                <a:highlight>
                  <a:srgbClr val="000000"/>
                </a:highlight>
                <a:latin typeface="Consolas" panose="020B0609020204030204" pitchFamily="49" charset="0"/>
              </a:rPr>
              <a:t>uint8_t</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F9FAF4"/>
                </a:solidFill>
                <a:highlight>
                  <a:srgbClr val="000000"/>
                </a:highlight>
                <a:latin typeface="Consolas" panose="020B0609020204030204" pitchFamily="49" charset="0"/>
              </a:rPr>
              <a:t>)</a:t>
            </a:r>
            <a:r>
              <a:rPr lang="en-US" altLang="ja-JP" sz="1800" b="1" dirty="0" err="1">
                <a:solidFill>
                  <a:srgbClr val="CFBFAD"/>
                </a:solidFill>
                <a:highlight>
                  <a:srgbClr val="000000"/>
                </a:highlight>
                <a:latin typeface="Consolas" panose="020B0609020204030204" pitchFamily="49" charset="0"/>
              </a:rPr>
              <a:t>aTxBuffer</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C48CFF"/>
                </a:solidFill>
                <a:highlight>
                  <a:srgbClr val="000000"/>
                </a:highlight>
                <a:latin typeface="Consolas" panose="020B0609020204030204" pitchFamily="49" charset="0"/>
              </a:rPr>
              <a:t>2</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C48CFF"/>
                </a:solidFill>
                <a:highlight>
                  <a:srgbClr val="000000"/>
                </a:highlight>
                <a:latin typeface="Consolas" panose="020B0609020204030204" pitchFamily="49" charset="0"/>
              </a:rPr>
              <a:t>1000</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dirty="0">
                <a:solidFill>
                  <a:srgbClr val="FF007F"/>
                </a:solidFill>
                <a:highlight>
                  <a:srgbClr val="000000"/>
                </a:highlight>
                <a:latin typeface="Consolas" panose="020B0609020204030204" pitchFamily="49" charset="0"/>
              </a:rPr>
              <a:t>!=</a:t>
            </a:r>
            <a:r>
              <a:rPr lang="en-US" altLang="ja-JP" sz="1800" b="1" dirty="0">
                <a:solidFill>
                  <a:srgbClr val="CFBFAD"/>
                </a:solidFill>
                <a:highlight>
                  <a:srgbClr val="000000"/>
                </a:highlight>
                <a:latin typeface="Consolas" panose="020B0609020204030204" pitchFamily="49" charset="0"/>
              </a:rPr>
              <a:t> </a:t>
            </a:r>
            <a:r>
              <a:rPr lang="en-US" altLang="ja-JP" sz="1800" b="1" i="1" dirty="0">
                <a:solidFill>
                  <a:srgbClr val="CFBFAD"/>
                </a:solidFill>
                <a:highlight>
                  <a:srgbClr val="000000"/>
                </a:highlight>
                <a:latin typeface="Consolas" panose="020B0609020204030204" pitchFamily="49" charset="0"/>
              </a:rPr>
              <a:t>HAL_OK</a:t>
            </a:r>
            <a:r>
              <a:rPr lang="en-US" altLang="ja-JP" sz="1800" b="1" i="1" dirty="0">
                <a:solidFill>
                  <a:srgbClr val="F9FAF4"/>
                </a:solidFill>
                <a:highlight>
                  <a:srgbClr val="000000"/>
                </a:highlight>
                <a:latin typeface="Consolas" panose="020B0609020204030204" pitchFamily="49" charset="0"/>
              </a:rPr>
              <a:t>)</a:t>
            </a:r>
            <a:r>
              <a:rPr lang="en-US" altLang="ja-JP" sz="1800" b="1" i="1" dirty="0">
                <a:solidFill>
                  <a:srgbClr val="CFBFAD"/>
                </a:solidFill>
                <a:highlight>
                  <a:srgbClr val="000000"/>
                </a:highlight>
                <a:latin typeface="Consolas" panose="020B0609020204030204" pitchFamily="49" charset="0"/>
              </a:rPr>
              <a:t> </a:t>
            </a:r>
            <a:r>
              <a:rPr lang="en-US" altLang="ja-JP" sz="1800" b="1" i="1" dirty="0">
                <a:solidFill>
                  <a:srgbClr val="F9FAF4"/>
                </a:solidFill>
                <a:highlight>
                  <a:srgbClr val="000000"/>
                </a:highlight>
                <a:latin typeface="Consolas" panose="020B0609020204030204" pitchFamily="49" charset="0"/>
              </a:rPr>
              <a:t>{</a:t>
            </a:r>
          </a:p>
          <a:p>
            <a:pPr marL="0" indent="0" algn="l">
              <a:buNone/>
            </a:pPr>
            <a:r>
              <a:rPr lang="da-DK" altLang="ja-JP" sz="1800" dirty="0">
                <a:solidFill>
                  <a:srgbClr val="CFBFAD"/>
                </a:solidFill>
                <a:highlight>
                  <a:srgbClr val="000000"/>
                </a:highlight>
                <a:latin typeface="Consolas" panose="020B0609020204030204" pitchFamily="49" charset="0"/>
              </a:rPr>
              <a:t>    </a:t>
            </a:r>
            <a:r>
              <a:rPr lang="da-DK" altLang="ja-JP" sz="1800" b="1" dirty="0">
                <a:solidFill>
                  <a:srgbClr val="FF007F"/>
                </a:solidFill>
                <a:highlight>
                  <a:srgbClr val="000000"/>
                </a:highlight>
                <a:latin typeface="Consolas" panose="020B0609020204030204" pitchFamily="49" charset="0"/>
              </a:rPr>
              <a:t>if</a:t>
            </a:r>
            <a:r>
              <a:rPr lang="da-DK" altLang="ja-JP" sz="1800" b="1" dirty="0">
                <a:solidFill>
                  <a:srgbClr val="CFBFAD"/>
                </a:solidFill>
                <a:highlight>
                  <a:srgbClr val="000000"/>
                </a:highlight>
                <a:latin typeface="Consolas" panose="020B0609020204030204" pitchFamily="49" charset="0"/>
              </a:rPr>
              <a:t> </a:t>
            </a:r>
            <a:r>
              <a:rPr lang="da-DK" altLang="ja-JP" sz="1800" b="1" dirty="0">
                <a:solidFill>
                  <a:srgbClr val="F9FAF4"/>
                </a:solidFill>
                <a:highlight>
                  <a:srgbClr val="000000"/>
                </a:highlight>
                <a:latin typeface="Consolas" panose="020B0609020204030204" pitchFamily="49" charset="0"/>
              </a:rPr>
              <a:t>(</a:t>
            </a:r>
            <a:r>
              <a:rPr lang="da-DK" altLang="ja-JP" sz="1800" b="1" dirty="0">
                <a:solidFill>
                  <a:srgbClr val="A7EC21"/>
                </a:solidFill>
                <a:highlight>
                  <a:srgbClr val="000000"/>
                </a:highlight>
                <a:latin typeface="Consolas" panose="020B0609020204030204" pitchFamily="49" charset="0"/>
              </a:rPr>
              <a:t>HAL_I2C_GetError</a:t>
            </a:r>
            <a:r>
              <a:rPr lang="da-DK" altLang="ja-JP" sz="1800" b="1" dirty="0">
                <a:solidFill>
                  <a:srgbClr val="F9FAF4"/>
                </a:solidFill>
                <a:highlight>
                  <a:srgbClr val="000000"/>
                </a:highlight>
                <a:latin typeface="Consolas" panose="020B0609020204030204" pitchFamily="49" charset="0"/>
              </a:rPr>
              <a:t>(</a:t>
            </a:r>
            <a:r>
              <a:rPr lang="da-DK" altLang="ja-JP" sz="1800" b="1" dirty="0">
                <a:solidFill>
                  <a:srgbClr val="FF007F"/>
                </a:solidFill>
                <a:highlight>
                  <a:srgbClr val="000000"/>
                </a:highlight>
                <a:latin typeface="Consolas" panose="020B0609020204030204" pitchFamily="49" charset="0"/>
              </a:rPr>
              <a:t>&amp;</a:t>
            </a:r>
            <a:r>
              <a:rPr lang="da-DK" altLang="ja-JP" sz="1800" b="1" dirty="0">
                <a:solidFill>
                  <a:srgbClr val="CFBFAD"/>
                </a:solidFill>
                <a:highlight>
                  <a:srgbClr val="000000"/>
                </a:highlight>
                <a:latin typeface="Consolas" panose="020B0609020204030204" pitchFamily="49" charset="0"/>
              </a:rPr>
              <a:t>hi2c1</a:t>
            </a:r>
            <a:r>
              <a:rPr lang="da-DK" altLang="ja-JP" sz="1800" b="1" dirty="0">
                <a:solidFill>
                  <a:srgbClr val="F9FAF4"/>
                </a:solidFill>
                <a:highlight>
                  <a:srgbClr val="000000"/>
                </a:highlight>
                <a:latin typeface="Consolas" panose="020B0609020204030204" pitchFamily="49" charset="0"/>
              </a:rPr>
              <a:t>)</a:t>
            </a:r>
            <a:r>
              <a:rPr lang="da-DK" altLang="ja-JP" sz="1800" b="1" dirty="0">
                <a:solidFill>
                  <a:srgbClr val="CFBFAD"/>
                </a:solidFill>
                <a:highlight>
                  <a:srgbClr val="000000"/>
                </a:highlight>
                <a:latin typeface="Consolas" panose="020B0609020204030204" pitchFamily="49" charset="0"/>
              </a:rPr>
              <a:t> </a:t>
            </a:r>
            <a:r>
              <a:rPr lang="da-DK" altLang="ja-JP" sz="1800" b="1" dirty="0">
                <a:solidFill>
                  <a:srgbClr val="FF007F"/>
                </a:solidFill>
                <a:highlight>
                  <a:srgbClr val="000000"/>
                </a:highlight>
                <a:latin typeface="Consolas" panose="020B0609020204030204" pitchFamily="49" charset="0"/>
              </a:rPr>
              <a:t>!=</a:t>
            </a:r>
            <a:r>
              <a:rPr lang="da-DK" altLang="ja-JP" sz="1800" b="1" dirty="0">
                <a:solidFill>
                  <a:srgbClr val="CFBFAD"/>
                </a:solidFill>
                <a:highlight>
                  <a:srgbClr val="000000"/>
                </a:highlight>
                <a:latin typeface="Consolas" panose="020B0609020204030204" pitchFamily="49" charset="0"/>
              </a:rPr>
              <a:t> HAL_I2C_ERROR_AF</a:t>
            </a:r>
            <a:r>
              <a:rPr lang="da-DK" altLang="ja-JP" sz="1800" b="1" dirty="0">
                <a:solidFill>
                  <a:srgbClr val="F9FAF4"/>
                </a:solidFill>
                <a:highlight>
                  <a:srgbClr val="000000"/>
                </a:highlight>
                <a:latin typeface="Consolas" panose="020B0609020204030204" pitchFamily="49" charset="0"/>
              </a:rPr>
              <a:t>)</a:t>
            </a:r>
          </a:p>
          <a:p>
            <a:pPr marL="0" indent="0" algn="l">
              <a:buNone/>
            </a:pPr>
            <a:r>
              <a:rPr lang="ja-JP" altLang="en-US" sz="1800" dirty="0">
                <a:solidFill>
                  <a:srgbClr val="CFBFAD"/>
                </a:solidFill>
                <a:highlight>
                  <a:srgbClr val="000000"/>
                </a:highlight>
                <a:latin typeface="Consolas" panose="020B0609020204030204" pitchFamily="49" charset="0"/>
              </a:rPr>
              <a:t>    </a:t>
            </a:r>
            <a:r>
              <a:rPr lang="en-US" altLang="ja-JP" sz="1800" dirty="0">
                <a:solidFill>
                  <a:srgbClr val="F9FAF4"/>
                </a:solidFill>
                <a:highlight>
                  <a:srgbClr val="000000"/>
                </a:highlight>
                <a:latin typeface="Consolas" panose="020B0609020204030204" pitchFamily="49" charset="0"/>
              </a:rPr>
              <a:t>{</a:t>
            </a:r>
          </a:p>
          <a:p>
            <a:pPr marL="0" indent="0" algn="l">
              <a:buNone/>
            </a:pPr>
            <a:r>
              <a:rPr lang="en-US" altLang="ja-JP" sz="1800" dirty="0">
                <a:solidFill>
                  <a:srgbClr val="CFBFAD"/>
                </a:solidFill>
                <a:highlight>
                  <a:srgbClr val="000000"/>
                </a:highlight>
                <a:latin typeface="Consolas" panose="020B0609020204030204" pitchFamily="49" charset="0"/>
              </a:rPr>
              <a:t>      </a:t>
            </a:r>
            <a:r>
              <a:rPr lang="en-US" altLang="ja-JP" sz="1800" b="1" dirty="0" err="1">
                <a:solidFill>
                  <a:srgbClr val="A7EC21"/>
                </a:solidFill>
                <a:highlight>
                  <a:srgbClr val="000000"/>
                </a:highlight>
                <a:latin typeface="Consolas" panose="020B0609020204030204" pitchFamily="49" charset="0"/>
              </a:rPr>
              <a:t>Error_Handler</a:t>
            </a:r>
            <a:r>
              <a:rPr lang="en-US" altLang="ja-JP" sz="1800" b="1" dirty="0">
                <a:solidFill>
                  <a:srgbClr val="F9FAF4"/>
                </a:solidFill>
                <a:highlight>
                  <a:srgbClr val="000000"/>
                </a:highlight>
                <a:latin typeface="Consolas" panose="020B0609020204030204" pitchFamily="49" charset="0"/>
              </a:rPr>
              <a:t>()</a:t>
            </a:r>
            <a:r>
              <a:rPr lang="en-US" altLang="ja-JP" sz="1800" b="1" dirty="0">
                <a:solidFill>
                  <a:srgbClr val="FF007F"/>
                </a:solidFill>
                <a:highlight>
                  <a:srgbClr val="000000"/>
                </a:highlight>
                <a:latin typeface="Consolas" panose="020B0609020204030204" pitchFamily="49" charset="0"/>
              </a:rPr>
              <a:t>;</a:t>
            </a:r>
          </a:p>
          <a:p>
            <a:pPr marL="0" indent="0" algn="l">
              <a:buNone/>
            </a:pPr>
            <a:r>
              <a:rPr lang="ja-JP" altLang="en-US" sz="1800" dirty="0">
                <a:solidFill>
                  <a:srgbClr val="CFBFAD"/>
                </a:solidFill>
                <a:highlight>
                  <a:srgbClr val="000000"/>
                </a:highlight>
                <a:latin typeface="Consolas" panose="020B0609020204030204" pitchFamily="49" charset="0"/>
              </a:rPr>
              <a:t>    </a:t>
            </a:r>
            <a:r>
              <a:rPr lang="en-US" altLang="ja-JP" sz="1800" dirty="0">
                <a:solidFill>
                  <a:srgbClr val="F9FAF4"/>
                </a:solidFill>
                <a:highlight>
                  <a:srgbClr val="000000"/>
                </a:highlight>
                <a:latin typeface="Consolas" panose="020B0609020204030204" pitchFamily="49" charset="0"/>
              </a:rPr>
              <a:t>}</a:t>
            </a:r>
          </a:p>
          <a:p>
            <a:pPr marL="0" indent="0" algn="l">
              <a:buNone/>
            </a:pPr>
            <a:r>
              <a:rPr lang="ja-JP" altLang="en-US" sz="1800" dirty="0">
                <a:solidFill>
                  <a:srgbClr val="CFBFAD"/>
                </a:solidFill>
                <a:highlight>
                  <a:srgbClr val="000000"/>
                </a:highlight>
                <a:latin typeface="Consolas" panose="020B0609020204030204" pitchFamily="49" charset="0"/>
              </a:rPr>
              <a:t>  </a:t>
            </a:r>
            <a:r>
              <a:rPr lang="en-US" altLang="ja-JP" sz="1800" dirty="0">
                <a:solidFill>
                  <a:srgbClr val="F9FAF4"/>
                </a:solidFill>
                <a:highlight>
                  <a:srgbClr val="000000"/>
                </a:highlight>
                <a:latin typeface="Consolas" panose="020B0609020204030204" pitchFamily="49" charset="0"/>
              </a:rPr>
              <a:t>}</a:t>
            </a:r>
          </a:p>
          <a:p>
            <a:pPr marL="0" indent="0" algn="l">
              <a:buNone/>
            </a:pPr>
            <a:endParaRPr kumimoji="1" lang="en-US" altLang="ja-JP" sz="1800" dirty="0">
              <a:solidFill>
                <a:srgbClr val="F9FAF4"/>
              </a:solidFill>
              <a:highlight>
                <a:srgbClr val="000000"/>
              </a:highlight>
              <a:latin typeface="Consolas" panose="020B0609020204030204" pitchFamily="49" charset="0"/>
            </a:endParaRPr>
          </a:p>
          <a:p>
            <a:pPr marL="0" indent="0" algn="l">
              <a:buNone/>
            </a:pPr>
            <a:r>
              <a:rPr lang="en-US" altLang="ja-JP" dirty="0"/>
              <a:t>T</a:t>
            </a:r>
            <a:r>
              <a:rPr kumimoji="1" lang="en-US" altLang="ja-JP" dirty="0"/>
              <a:t>ransmit</a:t>
            </a:r>
            <a:r>
              <a:rPr kumimoji="1" lang="ja-JP" altLang="en-US" dirty="0"/>
              <a:t>が終わるまで待ち、終わったら抜ける．</a:t>
            </a:r>
          </a:p>
        </p:txBody>
      </p:sp>
    </p:spTree>
    <p:extLst>
      <p:ext uri="{BB962C8B-B14F-4D97-AF65-F5344CB8AC3E}">
        <p14:creationId xmlns:p14="http://schemas.microsoft.com/office/powerpoint/2010/main" val="758210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086DC-2987-4F40-B7E2-8796E00B8F1D}"/>
              </a:ext>
            </a:extLst>
          </p:cNvPr>
          <p:cNvSpPr>
            <a:spLocks noGrp="1"/>
          </p:cNvSpPr>
          <p:nvPr>
            <p:ph type="title"/>
          </p:nvPr>
        </p:nvSpPr>
        <p:spPr/>
        <p:txBody>
          <a:bodyPr/>
          <a:lstStyle/>
          <a:p>
            <a:r>
              <a:rPr kumimoji="1" lang="ja-JP" altLang="en-US" dirty="0"/>
              <a:t>送るデータ</a:t>
            </a:r>
          </a:p>
        </p:txBody>
      </p:sp>
      <p:pic>
        <p:nvPicPr>
          <p:cNvPr id="5" name="コンテンツ プレースホルダー 4">
            <a:extLst>
              <a:ext uri="{FF2B5EF4-FFF2-40B4-BE49-F238E27FC236}">
                <a16:creationId xmlns:a16="http://schemas.microsoft.com/office/drawing/2014/main" id="{31C75935-A9FC-4DDA-BA6A-6CE4DBE24ECA}"/>
              </a:ext>
            </a:extLst>
          </p:cNvPr>
          <p:cNvPicPr>
            <a:picLocks noGrp="1" noChangeAspect="1"/>
          </p:cNvPicPr>
          <p:nvPr>
            <p:ph idx="1"/>
          </p:nvPr>
        </p:nvPicPr>
        <p:blipFill>
          <a:blip r:embed="rId2"/>
          <a:stretch>
            <a:fillRect/>
          </a:stretch>
        </p:blipFill>
        <p:spPr>
          <a:xfrm>
            <a:off x="96577" y="2127717"/>
            <a:ext cx="7032834" cy="4622706"/>
          </a:xfrm>
        </p:spPr>
      </p:pic>
      <p:sp>
        <p:nvSpPr>
          <p:cNvPr id="6" name="テキスト ボックス 5">
            <a:extLst>
              <a:ext uri="{FF2B5EF4-FFF2-40B4-BE49-F238E27FC236}">
                <a16:creationId xmlns:a16="http://schemas.microsoft.com/office/drawing/2014/main" id="{A0B51530-DCD7-498F-8396-7C8D510AA715}"/>
              </a:ext>
            </a:extLst>
          </p:cNvPr>
          <p:cNvSpPr txBox="1"/>
          <p:nvPr/>
        </p:nvSpPr>
        <p:spPr>
          <a:xfrm>
            <a:off x="7988776" y="1027906"/>
            <a:ext cx="3251741" cy="923330"/>
          </a:xfrm>
          <a:prstGeom prst="rect">
            <a:avLst/>
          </a:prstGeom>
          <a:noFill/>
        </p:spPr>
        <p:txBody>
          <a:bodyPr wrap="square" rtlCol="0">
            <a:spAutoFit/>
          </a:bodyPr>
          <a:lstStyle/>
          <a:p>
            <a:r>
              <a:rPr kumimoji="1" lang="ja-JP" altLang="en-US" dirty="0"/>
              <a:t>最初にスレーブアドレス</a:t>
            </a:r>
            <a:endParaRPr kumimoji="1" lang="en-US" altLang="ja-JP" dirty="0"/>
          </a:p>
          <a:p>
            <a:r>
              <a:rPr kumimoji="1" lang="ja-JP" altLang="en-US" dirty="0"/>
              <a:t>アドレス</a:t>
            </a:r>
            <a:r>
              <a:rPr kumimoji="1" lang="en-US" altLang="ja-JP" dirty="0"/>
              <a:t>(7bit)+</a:t>
            </a:r>
            <a:r>
              <a:rPr kumimoji="1" lang="ja-JP" altLang="en-US" dirty="0"/>
              <a:t>書き込み</a:t>
            </a:r>
            <a:r>
              <a:rPr kumimoji="1" lang="en-US" altLang="ja-JP" dirty="0"/>
              <a:t>+</a:t>
            </a:r>
          </a:p>
          <a:p>
            <a:r>
              <a:rPr kumimoji="1" lang="ja-JP" altLang="en-US" dirty="0"/>
              <a:t>読み込みの判定</a:t>
            </a:r>
            <a:r>
              <a:rPr kumimoji="1" lang="en-US" altLang="ja-JP" dirty="0"/>
              <a:t>R/W(1bit)</a:t>
            </a:r>
            <a:endParaRPr kumimoji="1" lang="ja-JP" altLang="en-US" dirty="0"/>
          </a:p>
        </p:txBody>
      </p:sp>
      <p:sp>
        <p:nvSpPr>
          <p:cNvPr id="7" name="テキスト ボックス 6">
            <a:extLst>
              <a:ext uri="{FF2B5EF4-FFF2-40B4-BE49-F238E27FC236}">
                <a16:creationId xmlns:a16="http://schemas.microsoft.com/office/drawing/2014/main" id="{3A263595-F612-4385-9C00-1E387F5CE662}"/>
              </a:ext>
            </a:extLst>
          </p:cNvPr>
          <p:cNvSpPr txBox="1"/>
          <p:nvPr/>
        </p:nvSpPr>
        <p:spPr>
          <a:xfrm>
            <a:off x="8007517" y="2773323"/>
            <a:ext cx="4087906" cy="1200329"/>
          </a:xfrm>
          <a:prstGeom prst="rect">
            <a:avLst/>
          </a:prstGeom>
          <a:noFill/>
        </p:spPr>
        <p:txBody>
          <a:bodyPr wrap="square" rtlCol="0">
            <a:spAutoFit/>
          </a:bodyPr>
          <a:lstStyle/>
          <a:p>
            <a:r>
              <a:rPr lang="ja-JP" altLang="en-US" dirty="0"/>
              <a:t>次にコントロールバイト</a:t>
            </a:r>
            <a:endParaRPr lang="en-US" altLang="ja-JP" dirty="0"/>
          </a:p>
          <a:p>
            <a:r>
              <a:rPr kumimoji="1" lang="ja-JP" altLang="en-US" dirty="0"/>
              <a:t>連続データ最終データ</a:t>
            </a:r>
            <a:r>
              <a:rPr kumimoji="1" lang="en-US" altLang="ja-JP" dirty="0"/>
              <a:t>Co(1bit)+</a:t>
            </a:r>
          </a:p>
          <a:p>
            <a:r>
              <a:rPr kumimoji="1" lang="ja-JP" altLang="en-US" dirty="0"/>
              <a:t>データ、コマンドの指定</a:t>
            </a:r>
            <a:r>
              <a:rPr kumimoji="1" lang="en-US" altLang="ja-JP" dirty="0"/>
              <a:t>(1bit)+</a:t>
            </a:r>
          </a:p>
          <a:p>
            <a:r>
              <a:rPr kumimoji="1" lang="en-US" altLang="ja-JP" dirty="0"/>
              <a:t>0(6bit)</a:t>
            </a:r>
          </a:p>
        </p:txBody>
      </p:sp>
      <p:sp>
        <p:nvSpPr>
          <p:cNvPr id="8" name="テキスト ボックス 7">
            <a:extLst>
              <a:ext uri="{FF2B5EF4-FFF2-40B4-BE49-F238E27FC236}">
                <a16:creationId xmlns:a16="http://schemas.microsoft.com/office/drawing/2014/main" id="{C42CEAE9-042D-4154-8E66-D8CACE9738CB}"/>
              </a:ext>
            </a:extLst>
          </p:cNvPr>
          <p:cNvSpPr txBox="1"/>
          <p:nvPr/>
        </p:nvSpPr>
        <p:spPr>
          <a:xfrm>
            <a:off x="7570694" y="5066506"/>
            <a:ext cx="4087906" cy="646331"/>
          </a:xfrm>
          <a:prstGeom prst="rect">
            <a:avLst/>
          </a:prstGeom>
          <a:noFill/>
        </p:spPr>
        <p:txBody>
          <a:bodyPr wrap="square" rtlCol="0">
            <a:spAutoFit/>
          </a:bodyPr>
          <a:lstStyle/>
          <a:p>
            <a:r>
              <a:rPr lang="ja-JP" altLang="en-US" dirty="0"/>
              <a:t>最後にデータバイト</a:t>
            </a:r>
            <a:endParaRPr lang="en-US" altLang="ja-JP" dirty="0"/>
          </a:p>
          <a:p>
            <a:r>
              <a:rPr lang="en-US" altLang="ja-JP" dirty="0"/>
              <a:t>(8bit)</a:t>
            </a:r>
          </a:p>
        </p:txBody>
      </p:sp>
    </p:spTree>
    <p:extLst>
      <p:ext uri="{BB962C8B-B14F-4D97-AF65-F5344CB8AC3E}">
        <p14:creationId xmlns:p14="http://schemas.microsoft.com/office/powerpoint/2010/main" val="2875628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C1FB0-D867-4BF7-9DA0-1849338C1961}"/>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56BC90D5-280B-48A5-80F1-12A28E98FED7}"/>
              </a:ext>
            </a:extLst>
          </p:cNvPr>
          <p:cNvPicPr>
            <a:picLocks noGrp="1" noChangeAspect="1"/>
          </p:cNvPicPr>
          <p:nvPr>
            <p:ph idx="1"/>
          </p:nvPr>
        </p:nvPicPr>
        <p:blipFill>
          <a:blip r:embed="rId2"/>
          <a:stretch>
            <a:fillRect/>
          </a:stretch>
        </p:blipFill>
        <p:spPr>
          <a:xfrm>
            <a:off x="838200" y="2013884"/>
            <a:ext cx="4942436" cy="4351338"/>
          </a:xfrm>
          <a:prstGeom prst="rect">
            <a:avLst/>
          </a:prstGeom>
        </p:spPr>
      </p:pic>
    </p:spTree>
    <p:extLst>
      <p:ext uri="{BB962C8B-B14F-4D97-AF65-F5344CB8AC3E}">
        <p14:creationId xmlns:p14="http://schemas.microsoft.com/office/powerpoint/2010/main" val="394606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86322C-F17C-6AE5-B53F-78D835D8257C}"/>
              </a:ext>
            </a:extLst>
          </p:cNvPr>
          <p:cNvSpPr>
            <a:spLocks noGrp="1"/>
          </p:cNvSpPr>
          <p:nvPr>
            <p:ph type="title"/>
          </p:nvPr>
        </p:nvSpPr>
        <p:spPr/>
        <p:txBody>
          <a:bodyPr/>
          <a:lstStyle/>
          <a:p>
            <a:r>
              <a:rPr kumimoji="1" lang="ja-JP" altLang="en-US" dirty="0"/>
              <a:t>プロジェクトの制作</a:t>
            </a:r>
          </a:p>
        </p:txBody>
      </p:sp>
      <p:pic>
        <p:nvPicPr>
          <p:cNvPr id="5" name="図 4">
            <a:extLst>
              <a:ext uri="{FF2B5EF4-FFF2-40B4-BE49-F238E27FC236}">
                <a16:creationId xmlns:a16="http://schemas.microsoft.com/office/drawing/2014/main" id="{ED862827-0075-3F85-59B0-4B0BF30C5A9C}"/>
              </a:ext>
            </a:extLst>
          </p:cNvPr>
          <p:cNvPicPr>
            <a:picLocks noChangeAspect="1"/>
          </p:cNvPicPr>
          <p:nvPr/>
        </p:nvPicPr>
        <p:blipFill>
          <a:blip r:embed="rId2"/>
          <a:stretch>
            <a:fillRect/>
          </a:stretch>
        </p:blipFill>
        <p:spPr>
          <a:xfrm>
            <a:off x="360455" y="1690688"/>
            <a:ext cx="4525006" cy="4991797"/>
          </a:xfrm>
          <a:prstGeom prst="rect">
            <a:avLst/>
          </a:prstGeom>
        </p:spPr>
      </p:pic>
      <p:sp>
        <p:nvSpPr>
          <p:cNvPr id="6" name="テキスト ボックス 5">
            <a:extLst>
              <a:ext uri="{FF2B5EF4-FFF2-40B4-BE49-F238E27FC236}">
                <a16:creationId xmlns:a16="http://schemas.microsoft.com/office/drawing/2014/main" id="{4563B690-384D-8CAF-9514-3883F800F382}"/>
              </a:ext>
            </a:extLst>
          </p:cNvPr>
          <p:cNvSpPr txBox="1"/>
          <p:nvPr/>
        </p:nvSpPr>
        <p:spPr>
          <a:xfrm>
            <a:off x="6096000" y="3209607"/>
            <a:ext cx="3797559" cy="646331"/>
          </a:xfrm>
          <a:prstGeom prst="rect">
            <a:avLst/>
          </a:prstGeom>
          <a:noFill/>
        </p:spPr>
        <p:txBody>
          <a:bodyPr wrap="square" rtlCol="0">
            <a:spAutoFit/>
          </a:bodyPr>
          <a:lstStyle/>
          <a:p>
            <a:r>
              <a:rPr kumimoji="1" lang="en-US" altLang="ja-JP" dirty="0"/>
              <a:t>Project Name</a:t>
            </a:r>
            <a:r>
              <a:rPr kumimoji="1" lang="ja-JP" altLang="en-US" dirty="0"/>
              <a:t>だけ好きな名前を打ち込んで</a:t>
            </a:r>
            <a:r>
              <a:rPr lang="en-US" altLang="ja-JP" dirty="0"/>
              <a:t>Finish</a:t>
            </a:r>
            <a:endParaRPr kumimoji="1" lang="ja-JP" altLang="en-US" dirty="0"/>
          </a:p>
        </p:txBody>
      </p:sp>
    </p:spTree>
    <p:extLst>
      <p:ext uri="{BB962C8B-B14F-4D97-AF65-F5344CB8AC3E}">
        <p14:creationId xmlns:p14="http://schemas.microsoft.com/office/powerpoint/2010/main" val="268226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0E301-E25E-2A10-848F-B9E730AAF3F1}"/>
              </a:ext>
            </a:extLst>
          </p:cNvPr>
          <p:cNvSpPr>
            <a:spLocks noGrp="1"/>
          </p:cNvSpPr>
          <p:nvPr>
            <p:ph type="title"/>
          </p:nvPr>
        </p:nvSpPr>
        <p:spPr/>
        <p:txBody>
          <a:bodyPr/>
          <a:lstStyle/>
          <a:p>
            <a:r>
              <a:rPr kumimoji="1" lang="ja-JP" altLang="en-US" dirty="0"/>
              <a:t>日本語化</a:t>
            </a:r>
            <a:r>
              <a:rPr kumimoji="1" lang="en-US" altLang="ja-JP" dirty="0"/>
              <a:t>(</a:t>
            </a:r>
            <a:r>
              <a:rPr kumimoji="1" lang="ja-JP" altLang="en-US" dirty="0"/>
              <a:t>やりたかったらどうぞ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512ED658-B376-ED75-2C34-FB19C5BCF840}"/>
              </a:ext>
            </a:extLst>
          </p:cNvPr>
          <p:cNvSpPr>
            <a:spLocks noGrp="1"/>
          </p:cNvSpPr>
          <p:nvPr>
            <p:ph idx="1"/>
          </p:nvPr>
        </p:nvSpPr>
        <p:spPr/>
        <p:txBody>
          <a:bodyPr/>
          <a:lstStyle/>
          <a:p>
            <a:r>
              <a:rPr kumimoji="1" lang="en-US" altLang="ja-JP" dirty="0">
                <a:hlinkClick r:id="rId2"/>
              </a:rPr>
              <a:t>https://qiita.com/forest1/items/30a0fe08dd256a247ff0</a:t>
            </a:r>
            <a:endParaRPr kumimoji="1" lang="en-US" altLang="ja-JP" dirty="0"/>
          </a:p>
          <a:p>
            <a:endParaRPr kumimoji="1" lang="ja-JP" altLang="en-US" dirty="0"/>
          </a:p>
        </p:txBody>
      </p:sp>
    </p:spTree>
    <p:extLst>
      <p:ext uri="{BB962C8B-B14F-4D97-AF65-F5344CB8AC3E}">
        <p14:creationId xmlns:p14="http://schemas.microsoft.com/office/powerpoint/2010/main" val="66036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7C21CA-C60A-4816-C2B2-BED7709D76B7}"/>
              </a:ext>
            </a:extLst>
          </p:cNvPr>
          <p:cNvSpPr>
            <a:spLocks noGrp="1"/>
          </p:cNvSpPr>
          <p:nvPr>
            <p:ph type="title"/>
          </p:nvPr>
        </p:nvSpPr>
        <p:spPr/>
        <p:txBody>
          <a:bodyPr/>
          <a:lstStyle/>
          <a:p>
            <a:r>
              <a:rPr lang="ja-JP" altLang="en-US" dirty="0"/>
              <a:t>画面説明</a:t>
            </a:r>
            <a:endParaRPr kumimoji="1" lang="ja-JP" altLang="en-US" dirty="0"/>
          </a:p>
        </p:txBody>
      </p:sp>
      <p:pic>
        <p:nvPicPr>
          <p:cNvPr id="5" name="コンテンツ プレースホルダー 4">
            <a:extLst>
              <a:ext uri="{FF2B5EF4-FFF2-40B4-BE49-F238E27FC236}">
                <a16:creationId xmlns:a16="http://schemas.microsoft.com/office/drawing/2014/main" id="{0C2047FD-3DA2-5A2B-5DB9-F087E41D5BC6}"/>
              </a:ext>
            </a:extLst>
          </p:cNvPr>
          <p:cNvPicPr>
            <a:picLocks noGrp="1" noChangeAspect="1"/>
          </p:cNvPicPr>
          <p:nvPr>
            <p:ph idx="1"/>
          </p:nvPr>
        </p:nvPicPr>
        <p:blipFill>
          <a:blip r:embed="rId2"/>
          <a:stretch>
            <a:fillRect/>
          </a:stretch>
        </p:blipFill>
        <p:spPr>
          <a:xfrm>
            <a:off x="272655" y="3045375"/>
            <a:ext cx="6357985" cy="3447500"/>
          </a:xfrm>
        </p:spPr>
      </p:pic>
      <p:pic>
        <p:nvPicPr>
          <p:cNvPr id="7" name="図 6">
            <a:extLst>
              <a:ext uri="{FF2B5EF4-FFF2-40B4-BE49-F238E27FC236}">
                <a16:creationId xmlns:a16="http://schemas.microsoft.com/office/drawing/2014/main" id="{7E810E4C-9B6F-929B-3472-8A05E0796E0C}"/>
              </a:ext>
            </a:extLst>
          </p:cNvPr>
          <p:cNvPicPr>
            <a:picLocks noChangeAspect="1"/>
          </p:cNvPicPr>
          <p:nvPr/>
        </p:nvPicPr>
        <p:blipFill>
          <a:blip r:embed="rId3"/>
          <a:stretch>
            <a:fillRect/>
          </a:stretch>
        </p:blipFill>
        <p:spPr>
          <a:xfrm>
            <a:off x="7278734" y="1827813"/>
            <a:ext cx="1219370" cy="562053"/>
          </a:xfrm>
          <a:prstGeom prst="rect">
            <a:avLst/>
          </a:prstGeom>
        </p:spPr>
      </p:pic>
      <p:sp>
        <p:nvSpPr>
          <p:cNvPr id="8" name="楕円 7">
            <a:extLst>
              <a:ext uri="{FF2B5EF4-FFF2-40B4-BE49-F238E27FC236}">
                <a16:creationId xmlns:a16="http://schemas.microsoft.com/office/drawing/2014/main" id="{8F2482D1-445F-9F81-FBE7-B85FFA42CB02}"/>
              </a:ext>
            </a:extLst>
          </p:cNvPr>
          <p:cNvSpPr/>
          <p:nvPr/>
        </p:nvSpPr>
        <p:spPr>
          <a:xfrm>
            <a:off x="6243480" y="3157351"/>
            <a:ext cx="518047" cy="209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293858C5-4C6A-D5EC-9C49-1696CC0E39DC}"/>
              </a:ext>
            </a:extLst>
          </p:cNvPr>
          <p:cNvSpPr/>
          <p:nvPr/>
        </p:nvSpPr>
        <p:spPr>
          <a:xfrm rot="19796494">
            <a:off x="6652063" y="2665850"/>
            <a:ext cx="931178" cy="33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F5D944B-98E9-962A-CAE4-31A93BEA1B91}"/>
              </a:ext>
            </a:extLst>
          </p:cNvPr>
          <p:cNvSpPr txBox="1"/>
          <p:nvPr/>
        </p:nvSpPr>
        <p:spPr>
          <a:xfrm>
            <a:off x="8741328" y="1466536"/>
            <a:ext cx="2612472" cy="923330"/>
          </a:xfrm>
          <a:prstGeom prst="rect">
            <a:avLst/>
          </a:prstGeom>
          <a:noFill/>
        </p:spPr>
        <p:txBody>
          <a:bodyPr wrap="square" rtlCol="0">
            <a:spAutoFit/>
          </a:bodyPr>
          <a:lstStyle/>
          <a:p>
            <a:r>
              <a:rPr kumimoji="1" lang="en-US" altLang="ja-JP" dirty="0"/>
              <a:t>C:c</a:t>
            </a:r>
            <a:r>
              <a:rPr kumimoji="1" lang="ja-JP" altLang="en-US" dirty="0"/>
              <a:t>言語を書くモード</a:t>
            </a:r>
            <a:endParaRPr kumimoji="1" lang="en-US" altLang="ja-JP" dirty="0"/>
          </a:p>
          <a:p>
            <a:r>
              <a:rPr lang="en-US" altLang="ja-JP" dirty="0" err="1"/>
              <a:t>MX:cubeMX</a:t>
            </a:r>
            <a:r>
              <a:rPr lang="ja-JP" altLang="en-US" dirty="0"/>
              <a:t>でデバイスの設定を書くモード</a:t>
            </a:r>
            <a:endParaRPr kumimoji="1" lang="ja-JP" altLang="en-US" dirty="0"/>
          </a:p>
        </p:txBody>
      </p:sp>
    </p:spTree>
    <p:extLst>
      <p:ext uri="{BB962C8B-B14F-4D97-AF65-F5344CB8AC3E}">
        <p14:creationId xmlns:p14="http://schemas.microsoft.com/office/powerpoint/2010/main" val="407587432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94976</TotalTime>
  <Words>4750</Words>
  <Application>Microsoft Office PowerPoint</Application>
  <PresentationFormat>ワイド画面</PresentationFormat>
  <Paragraphs>600</Paragraphs>
  <Slides>69</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69</vt:i4>
      </vt:variant>
    </vt:vector>
  </HeadingPairs>
  <TitlesOfParts>
    <vt:vector size="77" baseType="lpstr">
      <vt:lpstr>游ゴシック</vt:lpstr>
      <vt:lpstr>游ゴシック Light</vt:lpstr>
      <vt:lpstr>Arial</vt:lpstr>
      <vt:lpstr>Arial</vt:lpstr>
      <vt:lpstr>Consolas</vt:lpstr>
      <vt:lpstr>Georgia</vt:lpstr>
      <vt:lpstr>Source Code Pro</vt:lpstr>
      <vt:lpstr>Office テーマ</vt:lpstr>
      <vt:lpstr>総合開発環境</vt:lpstr>
      <vt:lpstr>おすすめブログ</vt:lpstr>
      <vt:lpstr>環境構築</vt:lpstr>
      <vt:lpstr>CubeIDEのインストール</vt:lpstr>
      <vt:lpstr>ワークスペースの設定</vt:lpstr>
      <vt:lpstr>プロジェクトの作成</vt:lpstr>
      <vt:lpstr>プロジェクトの制作</vt:lpstr>
      <vt:lpstr>日本語化(やりたかったらどうぞ)</vt:lpstr>
      <vt:lpstr>画面説明</vt:lpstr>
      <vt:lpstr>画面説明:cubeMX(Pinout &amp; Configuration)</vt:lpstr>
      <vt:lpstr>画面説明: cubeMX(Clock Configuration)</vt:lpstr>
      <vt:lpstr>画面説明: cubeMX(Project Manger)</vt:lpstr>
      <vt:lpstr>画面説明: cubeMX(Tools)</vt:lpstr>
      <vt:lpstr>画面説明: C言語の記述</vt:lpstr>
      <vt:lpstr>前準備</vt:lpstr>
      <vt:lpstr>ビルド</vt:lpstr>
      <vt:lpstr>デバック&amp;実行を行う</vt:lpstr>
      <vt:lpstr>デバッカーの設定</vt:lpstr>
      <vt:lpstr>デバッカーの設定</vt:lpstr>
      <vt:lpstr>デバッカーの設定(jlinkへの変更)</vt:lpstr>
      <vt:lpstr>デバック&amp;実行を行う</vt:lpstr>
      <vt:lpstr>デバック&amp;実行を行う</vt:lpstr>
      <vt:lpstr>CubeMX設定編</vt:lpstr>
      <vt:lpstr>先にNucleo側の半田づけ</vt:lpstr>
      <vt:lpstr>リファレンスマニュアル</vt:lpstr>
      <vt:lpstr>CubeMXのPin設定を行おう(マウス用)</vt:lpstr>
      <vt:lpstr>CubeMXのPin設定を行おう(マウス用)</vt:lpstr>
      <vt:lpstr>CubeMXのPin設定を行おう(マウス用)</vt:lpstr>
      <vt:lpstr>CubeMXのPin設定を行おう(マウス用)</vt:lpstr>
      <vt:lpstr>CubeMXのPin設定を行おう(マウス用)</vt:lpstr>
      <vt:lpstr>クロックの設定</vt:lpstr>
      <vt:lpstr>クロックの設定</vt:lpstr>
      <vt:lpstr>クロックの設定</vt:lpstr>
      <vt:lpstr>GPIOの設定</vt:lpstr>
      <vt:lpstr>GPIOテストコード</vt:lpstr>
      <vt:lpstr>UARTの設定(シリアル通信printf)</vt:lpstr>
      <vt:lpstr>Tera termのインストール</vt:lpstr>
      <vt:lpstr>Tera termの設定</vt:lpstr>
      <vt:lpstr>USRTテストコード1</vt:lpstr>
      <vt:lpstr>Printfまでの設定</vt:lpstr>
      <vt:lpstr>Printfの設定</vt:lpstr>
      <vt:lpstr>Float対応化</vt:lpstr>
      <vt:lpstr>TIMの設定(割り込み)</vt:lpstr>
      <vt:lpstr>TIMの設定</vt:lpstr>
      <vt:lpstr>自作waitの制作</vt:lpstr>
      <vt:lpstr>自作waitの制作</vt:lpstr>
      <vt:lpstr>自作waitの制作</vt:lpstr>
      <vt:lpstr>TIMの設定(PWM)</vt:lpstr>
      <vt:lpstr>PWMの詳細</vt:lpstr>
      <vt:lpstr>テストコード</vt:lpstr>
      <vt:lpstr>I2Cの設定</vt:lpstr>
      <vt:lpstr>I2Cの設定</vt:lpstr>
      <vt:lpstr>テストコード</vt:lpstr>
      <vt:lpstr>ADCの設定</vt:lpstr>
      <vt:lpstr>ADCの設定</vt:lpstr>
      <vt:lpstr>テストコード(電圧の測定)</vt:lpstr>
      <vt:lpstr>テストコード(センサーの取得)</vt:lpstr>
      <vt:lpstr>テストコード(応用)</vt:lpstr>
      <vt:lpstr>ステッピングモータ</vt:lpstr>
      <vt:lpstr>テストコード</vt:lpstr>
      <vt:lpstr>バグ(hard fault)</vt:lpstr>
      <vt:lpstr>バグ(hard fault):解決策</vt:lpstr>
      <vt:lpstr>LCDを使おう(詳細)</vt:lpstr>
      <vt:lpstr>I2c通信</vt:lpstr>
      <vt:lpstr>I2c通信補足</vt:lpstr>
      <vt:lpstr>I2c通信補足</vt:lpstr>
      <vt:lpstr>i2C</vt:lpstr>
      <vt:lpstr>送るデータ</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総合開発環境</dc:title>
  <dc:creator>福田　真悟</dc:creator>
  <cp:lastModifiedBy>福田　真悟</cp:lastModifiedBy>
  <cp:revision>28</cp:revision>
  <dcterms:created xsi:type="dcterms:W3CDTF">2022-05-23T06:24:32Z</dcterms:created>
  <dcterms:modified xsi:type="dcterms:W3CDTF">2022-12-10T10:59:18Z</dcterms:modified>
</cp:coreProperties>
</file>